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5"/>
  </p:notesMasterIdLst>
  <p:handoutMasterIdLst>
    <p:handoutMasterId r:id="rId26"/>
  </p:handoutMasterIdLst>
  <p:sldIdLst>
    <p:sldId id="256" r:id="rId2"/>
    <p:sldId id="257" r:id="rId3"/>
    <p:sldId id="281" r:id="rId4"/>
    <p:sldId id="259" r:id="rId5"/>
    <p:sldId id="260" r:id="rId6"/>
    <p:sldId id="261" r:id="rId7"/>
    <p:sldId id="262" r:id="rId8"/>
    <p:sldId id="263" r:id="rId9"/>
    <p:sldId id="264" r:id="rId10"/>
    <p:sldId id="265" r:id="rId11"/>
    <p:sldId id="266" r:id="rId12"/>
    <p:sldId id="267" r:id="rId13"/>
    <p:sldId id="268" r:id="rId14"/>
    <p:sldId id="273" r:id="rId15"/>
    <p:sldId id="272" r:id="rId16"/>
    <p:sldId id="271" r:id="rId17"/>
    <p:sldId id="270" r:id="rId18"/>
    <p:sldId id="269" r:id="rId19"/>
    <p:sldId id="274" r:id="rId20"/>
    <p:sldId id="275" r:id="rId21"/>
    <p:sldId id="276" r:id="rId22"/>
    <p:sldId id="277" r:id="rId23"/>
    <p:sldId id="280"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D0E8FD-91BF-4B55-B83D-7F3300D99113}" v="304" dt="2020-12-07T00:07:41.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autoAdjust="0"/>
    <p:restoredTop sz="94660"/>
  </p:normalViewPr>
  <p:slideViewPr>
    <p:cSldViewPr>
      <p:cViewPr varScale="1">
        <p:scale>
          <a:sx n="99" d="100"/>
          <a:sy n="99" d="100"/>
        </p:scale>
        <p:origin x="828" y="90"/>
      </p:cViewPr>
      <p:guideLst>
        <p:guide orient="horz" pos="2160"/>
        <p:guide pos="2880"/>
      </p:guideLst>
    </p:cSldViewPr>
  </p:slideViewPr>
  <p:notesTextViewPr>
    <p:cViewPr>
      <p:scale>
        <a:sx n="100" d="100"/>
        <a:sy n="100" d="100"/>
      </p:scale>
      <p:origin x="0" y="0"/>
    </p:cViewPr>
  </p:notesTextViewPr>
  <p:notesViewPr>
    <p:cSldViewPr>
      <p:cViewPr varScale="1">
        <p:scale>
          <a:sx n="82" d="100"/>
          <a:sy n="82" d="100"/>
        </p:scale>
        <p:origin x="-31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D4A66-4E06-4F80-804F-A964EB6C0D0A}" type="datetimeFigureOut">
              <a:rPr lang="en-US" smtClean="0"/>
              <a:pPr/>
              <a:t>6/29/2022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340500-23C6-45C7-9626-EF17B47CA0A2}" type="slidenum">
              <a:rPr lang="en-US" smtClean="0"/>
              <a:pPr/>
              <a:t>‹#›</a:t>
            </a:fld>
            <a:endParaRPr lang="en-US"/>
          </a:p>
        </p:txBody>
      </p:sp>
    </p:spTree>
    <p:extLst>
      <p:ext uri="{BB962C8B-B14F-4D97-AF65-F5344CB8AC3E}">
        <p14:creationId xmlns:p14="http://schemas.microsoft.com/office/powerpoint/2010/main" val="134970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646D3D-12D9-42A1-A359-88470FD6EB52}" type="datetimeFigureOut">
              <a:rPr lang="en-US" smtClean="0"/>
              <a:pPr/>
              <a:t>6/29/2022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58331F-8B33-4884-9995-3C14B2EEB352}" type="slidenum">
              <a:rPr lang="en-US" smtClean="0"/>
              <a:pPr/>
              <a:t>‹#›</a:t>
            </a:fld>
            <a:endParaRPr lang="en-US"/>
          </a:p>
        </p:txBody>
      </p:sp>
    </p:spTree>
    <p:extLst>
      <p:ext uri="{BB962C8B-B14F-4D97-AF65-F5344CB8AC3E}">
        <p14:creationId xmlns:p14="http://schemas.microsoft.com/office/powerpoint/2010/main" val="336615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1</a:t>
            </a:fld>
            <a:endParaRPr lang="en-US"/>
          </a:p>
        </p:txBody>
      </p:sp>
    </p:spTree>
    <p:extLst>
      <p:ext uri="{BB962C8B-B14F-4D97-AF65-F5344CB8AC3E}">
        <p14:creationId xmlns:p14="http://schemas.microsoft.com/office/powerpoint/2010/main" val="3986671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10</a:t>
            </a:fld>
            <a:endParaRPr lang="en-US"/>
          </a:p>
        </p:txBody>
      </p:sp>
    </p:spTree>
    <p:extLst>
      <p:ext uri="{BB962C8B-B14F-4D97-AF65-F5344CB8AC3E}">
        <p14:creationId xmlns:p14="http://schemas.microsoft.com/office/powerpoint/2010/main" val="1800756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11</a:t>
            </a:fld>
            <a:endParaRPr lang="en-US"/>
          </a:p>
        </p:txBody>
      </p:sp>
    </p:spTree>
    <p:extLst>
      <p:ext uri="{BB962C8B-B14F-4D97-AF65-F5344CB8AC3E}">
        <p14:creationId xmlns:p14="http://schemas.microsoft.com/office/powerpoint/2010/main" val="339768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12</a:t>
            </a:fld>
            <a:endParaRPr lang="en-US"/>
          </a:p>
        </p:txBody>
      </p:sp>
    </p:spTree>
    <p:extLst>
      <p:ext uri="{BB962C8B-B14F-4D97-AF65-F5344CB8AC3E}">
        <p14:creationId xmlns:p14="http://schemas.microsoft.com/office/powerpoint/2010/main" val="2703533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13</a:t>
            </a:fld>
            <a:endParaRPr lang="en-US"/>
          </a:p>
        </p:txBody>
      </p:sp>
    </p:spTree>
    <p:extLst>
      <p:ext uri="{BB962C8B-B14F-4D97-AF65-F5344CB8AC3E}">
        <p14:creationId xmlns:p14="http://schemas.microsoft.com/office/powerpoint/2010/main" val="1446695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14</a:t>
            </a:fld>
            <a:endParaRPr lang="en-US"/>
          </a:p>
        </p:txBody>
      </p:sp>
    </p:spTree>
    <p:extLst>
      <p:ext uri="{BB962C8B-B14F-4D97-AF65-F5344CB8AC3E}">
        <p14:creationId xmlns:p14="http://schemas.microsoft.com/office/powerpoint/2010/main" val="1294559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15</a:t>
            </a:fld>
            <a:endParaRPr lang="en-US"/>
          </a:p>
        </p:txBody>
      </p:sp>
    </p:spTree>
    <p:extLst>
      <p:ext uri="{BB962C8B-B14F-4D97-AF65-F5344CB8AC3E}">
        <p14:creationId xmlns:p14="http://schemas.microsoft.com/office/powerpoint/2010/main" val="209158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16</a:t>
            </a:fld>
            <a:endParaRPr lang="en-US"/>
          </a:p>
        </p:txBody>
      </p:sp>
    </p:spTree>
    <p:extLst>
      <p:ext uri="{BB962C8B-B14F-4D97-AF65-F5344CB8AC3E}">
        <p14:creationId xmlns:p14="http://schemas.microsoft.com/office/powerpoint/2010/main" val="3240937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17</a:t>
            </a:fld>
            <a:endParaRPr lang="en-US"/>
          </a:p>
        </p:txBody>
      </p:sp>
    </p:spTree>
    <p:extLst>
      <p:ext uri="{BB962C8B-B14F-4D97-AF65-F5344CB8AC3E}">
        <p14:creationId xmlns:p14="http://schemas.microsoft.com/office/powerpoint/2010/main" val="1244354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18</a:t>
            </a:fld>
            <a:endParaRPr lang="en-US"/>
          </a:p>
        </p:txBody>
      </p:sp>
    </p:spTree>
    <p:extLst>
      <p:ext uri="{BB962C8B-B14F-4D97-AF65-F5344CB8AC3E}">
        <p14:creationId xmlns:p14="http://schemas.microsoft.com/office/powerpoint/2010/main" val="311557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19</a:t>
            </a:fld>
            <a:endParaRPr lang="en-US"/>
          </a:p>
        </p:txBody>
      </p:sp>
    </p:spTree>
    <p:extLst>
      <p:ext uri="{BB962C8B-B14F-4D97-AF65-F5344CB8AC3E}">
        <p14:creationId xmlns:p14="http://schemas.microsoft.com/office/powerpoint/2010/main" val="2913089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2</a:t>
            </a:fld>
            <a:endParaRPr lang="en-US"/>
          </a:p>
        </p:txBody>
      </p:sp>
    </p:spTree>
    <p:extLst>
      <p:ext uri="{BB962C8B-B14F-4D97-AF65-F5344CB8AC3E}">
        <p14:creationId xmlns:p14="http://schemas.microsoft.com/office/powerpoint/2010/main" val="1571939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20</a:t>
            </a:fld>
            <a:endParaRPr lang="en-US"/>
          </a:p>
        </p:txBody>
      </p:sp>
    </p:spTree>
    <p:extLst>
      <p:ext uri="{BB962C8B-B14F-4D97-AF65-F5344CB8AC3E}">
        <p14:creationId xmlns:p14="http://schemas.microsoft.com/office/powerpoint/2010/main" val="1810065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21</a:t>
            </a:fld>
            <a:endParaRPr lang="en-US"/>
          </a:p>
        </p:txBody>
      </p:sp>
    </p:spTree>
    <p:extLst>
      <p:ext uri="{BB962C8B-B14F-4D97-AF65-F5344CB8AC3E}">
        <p14:creationId xmlns:p14="http://schemas.microsoft.com/office/powerpoint/2010/main" val="354386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22</a:t>
            </a:fld>
            <a:endParaRPr lang="en-US"/>
          </a:p>
        </p:txBody>
      </p:sp>
    </p:spTree>
    <p:extLst>
      <p:ext uri="{BB962C8B-B14F-4D97-AF65-F5344CB8AC3E}">
        <p14:creationId xmlns:p14="http://schemas.microsoft.com/office/powerpoint/2010/main" val="440934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23</a:t>
            </a:fld>
            <a:endParaRPr lang="en-US"/>
          </a:p>
        </p:txBody>
      </p:sp>
    </p:spTree>
    <p:extLst>
      <p:ext uri="{BB962C8B-B14F-4D97-AF65-F5344CB8AC3E}">
        <p14:creationId xmlns:p14="http://schemas.microsoft.com/office/powerpoint/2010/main" val="1470083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3</a:t>
            </a:fld>
            <a:endParaRPr lang="en-US"/>
          </a:p>
        </p:txBody>
      </p:sp>
    </p:spTree>
    <p:extLst>
      <p:ext uri="{BB962C8B-B14F-4D97-AF65-F5344CB8AC3E}">
        <p14:creationId xmlns:p14="http://schemas.microsoft.com/office/powerpoint/2010/main" val="949653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4</a:t>
            </a:fld>
            <a:endParaRPr lang="en-US"/>
          </a:p>
        </p:txBody>
      </p:sp>
    </p:spTree>
    <p:extLst>
      <p:ext uri="{BB962C8B-B14F-4D97-AF65-F5344CB8AC3E}">
        <p14:creationId xmlns:p14="http://schemas.microsoft.com/office/powerpoint/2010/main" val="352179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5</a:t>
            </a:fld>
            <a:endParaRPr lang="en-US"/>
          </a:p>
        </p:txBody>
      </p:sp>
    </p:spTree>
    <p:extLst>
      <p:ext uri="{BB962C8B-B14F-4D97-AF65-F5344CB8AC3E}">
        <p14:creationId xmlns:p14="http://schemas.microsoft.com/office/powerpoint/2010/main" val="72418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more a file is compressed, the more resources it will require to decompress it and bring back the original code</a:t>
            </a:r>
          </a:p>
        </p:txBody>
      </p:sp>
      <p:sp>
        <p:nvSpPr>
          <p:cNvPr id="4" name="Slide Number Placeholder 3"/>
          <p:cNvSpPr>
            <a:spLocks noGrp="1"/>
          </p:cNvSpPr>
          <p:nvPr>
            <p:ph type="sldNum" sz="quarter" idx="10"/>
          </p:nvPr>
        </p:nvSpPr>
        <p:spPr/>
        <p:txBody>
          <a:bodyPr/>
          <a:lstStyle/>
          <a:p>
            <a:fld id="{AB58331F-8B33-4884-9995-3C14B2EEB352}" type="slidenum">
              <a:rPr lang="en-US" smtClean="0"/>
              <a:pPr/>
              <a:t>6</a:t>
            </a:fld>
            <a:endParaRPr lang="en-US"/>
          </a:p>
        </p:txBody>
      </p:sp>
    </p:spTree>
    <p:extLst>
      <p:ext uri="{BB962C8B-B14F-4D97-AF65-F5344CB8AC3E}">
        <p14:creationId xmlns:p14="http://schemas.microsoft.com/office/powerpoint/2010/main" val="2283815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7</a:t>
            </a:fld>
            <a:endParaRPr lang="en-US"/>
          </a:p>
        </p:txBody>
      </p:sp>
    </p:spTree>
    <p:extLst>
      <p:ext uri="{BB962C8B-B14F-4D97-AF65-F5344CB8AC3E}">
        <p14:creationId xmlns:p14="http://schemas.microsoft.com/office/powerpoint/2010/main" val="1991759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8</a:t>
            </a:fld>
            <a:endParaRPr lang="en-US"/>
          </a:p>
        </p:txBody>
      </p:sp>
    </p:spTree>
    <p:extLst>
      <p:ext uri="{BB962C8B-B14F-4D97-AF65-F5344CB8AC3E}">
        <p14:creationId xmlns:p14="http://schemas.microsoft.com/office/powerpoint/2010/main" val="4126471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B58331F-8B33-4884-9995-3C14B2EEB352}" type="slidenum">
              <a:rPr lang="en-US" smtClean="0"/>
              <a:pPr/>
              <a:t>9</a:t>
            </a:fld>
            <a:endParaRPr lang="en-US"/>
          </a:p>
        </p:txBody>
      </p:sp>
    </p:spTree>
    <p:extLst>
      <p:ext uri="{BB962C8B-B14F-4D97-AF65-F5344CB8AC3E}">
        <p14:creationId xmlns:p14="http://schemas.microsoft.com/office/powerpoint/2010/main" val="2018586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5"/>
          <p:cNvSpPr>
            <a:spLocks noChangeArrowheads="1"/>
          </p:cNvSpPr>
          <p:nvPr/>
        </p:nvSpPr>
        <p:spPr bwMode="auto">
          <a:xfrm>
            <a:off x="0" y="2133600"/>
            <a:ext cx="9144000" cy="103188"/>
          </a:xfrm>
          <a:prstGeom prst="rect">
            <a:avLst/>
          </a:prstGeom>
          <a:gradFill rotWithShape="0">
            <a:gsLst>
              <a:gs pos="0">
                <a:srgbClr val="0066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altLang="en-US"/>
          </a:p>
        </p:txBody>
      </p:sp>
      <p:sp>
        <p:nvSpPr>
          <p:cNvPr id="93186" name="Rectangle 2"/>
          <p:cNvSpPr>
            <a:spLocks noGrp="1" noChangeArrowheads="1"/>
          </p:cNvSpPr>
          <p:nvPr>
            <p:ph type="ctrTitle" sz="quarter"/>
          </p:nvPr>
        </p:nvSpPr>
        <p:spPr>
          <a:xfrm>
            <a:off x="685800" y="973138"/>
            <a:ext cx="7772400" cy="1144587"/>
          </a:xfrm>
        </p:spPr>
        <p:txBody>
          <a:bodyPr lIns="92075" tIns="46038" rIns="92075" bIns="46038" anchor="b"/>
          <a:lstStyle>
            <a:lvl1pPr algn="ctr">
              <a:defRPr/>
            </a:lvl1pPr>
          </a:lstStyle>
          <a:p>
            <a:r>
              <a:rPr lang="en-US"/>
              <a:t>Click to edit Master title style</a:t>
            </a:r>
          </a:p>
        </p:txBody>
      </p:sp>
      <p:sp>
        <p:nvSpPr>
          <p:cNvPr id="93187" name="Rectangle 3"/>
          <p:cNvSpPr>
            <a:spLocks noGrp="1" noChangeArrowheads="1"/>
          </p:cNvSpPr>
          <p:nvPr>
            <p:ph type="subTitle" sz="quarter" idx="1"/>
          </p:nvPr>
        </p:nvSpPr>
        <p:spPr>
          <a:xfrm>
            <a:off x="1371600" y="2895600"/>
            <a:ext cx="6400800" cy="1752600"/>
          </a:xfrm>
        </p:spPr>
        <p:txBody>
          <a:bodyPr lIns="92075" tIns="46038" rIns="92075" bIns="46038"/>
          <a:lstStyle>
            <a:lvl1pPr marL="0" indent="0" algn="ctr">
              <a:buFont typeface="Wingdings" pitchFamily="2" charset="2"/>
              <a:buNone/>
              <a:defRPr/>
            </a:lvl1pPr>
          </a:lstStyle>
          <a:p>
            <a:r>
              <a:rPr lang="en-US"/>
              <a:t>Click to edit Master subtitle style</a:t>
            </a:r>
          </a:p>
        </p:txBody>
      </p:sp>
      <p:sp>
        <p:nvSpPr>
          <p:cNvPr id="7" name="Rectangle 6"/>
          <p:cNvSpPr>
            <a:spLocks noGrp="1" noChangeArrowheads="1"/>
          </p:cNvSpPr>
          <p:nvPr>
            <p:ph type="dt" sz="half" idx="10"/>
          </p:nvPr>
        </p:nvSpPr>
        <p:spPr>
          <a:xfrm>
            <a:off x="990600" y="6248400"/>
            <a:ext cx="1981200" cy="457200"/>
          </a:xfrm>
        </p:spPr>
        <p:txBody>
          <a:bodyPr/>
          <a:lstStyle>
            <a:lvl1pPr>
              <a:defRPr sz="1400">
                <a:latin typeface="Times New Roman" pitchFamily="18" charset="0"/>
              </a:defRPr>
            </a:lvl1pPr>
          </a:lstStyle>
          <a:p>
            <a:endParaRPr lang="en-US"/>
          </a:p>
        </p:txBody>
      </p:sp>
      <p:pic>
        <p:nvPicPr>
          <p:cNvPr id="10" name="Picture 9" descr="Macintosh HD:Users:ginomanzo:Desktop:Screen Shot 2020-04-15 at 3.45.40 PM.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48400" y="6019800"/>
            <a:ext cx="2814637" cy="785812"/>
          </a:xfrm>
          <a:prstGeom prst="rect">
            <a:avLst/>
          </a:prstGeom>
          <a:noFill/>
          <a:ln>
            <a:noFill/>
          </a:ln>
        </p:spPr>
      </p:pic>
      <p:sp>
        <p:nvSpPr>
          <p:cNvPr id="8" name="Rectangle 7"/>
          <p:cNvSpPr>
            <a:spLocks noGrp="1" noChangeArrowheads="1"/>
          </p:cNvSpPr>
          <p:nvPr>
            <p:ph type="sldNum" sz="quarter" idx="11"/>
          </p:nvPr>
        </p:nvSpPr>
        <p:spPr>
          <a:xfrm>
            <a:off x="228600" y="6248400"/>
            <a:ext cx="457200" cy="457200"/>
          </a:xfrm>
        </p:spPr>
        <p:txBody>
          <a:bodyPr/>
          <a:lstStyle>
            <a:lvl1pPr>
              <a:defRPr>
                <a:latin typeface="Times New Roman" pitchFamily="18" charset="0"/>
              </a:defRPr>
            </a:lvl1pPr>
          </a:lstStyle>
          <a:p>
            <a:fld id="{122D24B2-5D52-46F7-B915-67CABB3AD0CF}" type="slidenum">
              <a:rPr lang="en-US" smtClean="0"/>
              <a:pPr/>
              <a:t>‹#›</a:t>
            </a:fld>
            <a:endParaRPr lang="en-US"/>
          </a:p>
        </p:txBody>
      </p:sp>
      <p:sp>
        <p:nvSpPr>
          <p:cNvPr id="9" name="Footer Placeholder 8"/>
          <p:cNvSpPr>
            <a:spLocks noGrp="1" noChangeArrowheads="1"/>
          </p:cNvSpPr>
          <p:nvPr>
            <p:ph type="ftr" sz="quarter" idx="12"/>
          </p:nvPr>
        </p:nvSpPr>
        <p:spPr bwMode="auto">
          <a:xfrm>
            <a:off x="3276600" y="6248400"/>
            <a:ext cx="28194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400">
                <a:solidFill>
                  <a:schemeClr val="bg1"/>
                </a:solidFill>
                <a:latin typeface="Times New Roman" pitchFamily="18" charset="0"/>
              </a:defRPr>
            </a:lvl1pPr>
          </a:lstStyle>
          <a:p>
            <a:endParaRPr lang="en-US"/>
          </a:p>
        </p:txBody>
      </p:sp>
    </p:spTree>
    <p:extLst>
      <p:ext uri="{BB962C8B-B14F-4D97-AF65-F5344CB8AC3E}">
        <p14:creationId xmlns:p14="http://schemas.microsoft.com/office/powerpoint/2010/main" val="351644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fld id="{122D24B2-5D52-46F7-B915-67CABB3AD0CF}" type="slidenum">
              <a:rPr lang="en-US" smtClean="0"/>
              <a:pPr/>
              <a:t>‹#›</a:t>
            </a:fld>
            <a:endParaRPr lang="en-US"/>
          </a:p>
        </p:txBody>
      </p:sp>
      <p:sp>
        <p:nvSpPr>
          <p:cNvPr id="5" name="Rectangle 8"/>
          <p:cNvSpPr>
            <a:spLocks noGrp="1" noChangeArrowheads="1"/>
          </p:cNvSpPr>
          <p:nvPr>
            <p:ph type="dt" sz="half" idx="11"/>
          </p:nvPr>
        </p:nvSpPr>
        <p:spPr>
          <a:ln/>
        </p:spPr>
        <p:txBody>
          <a:bodyPr/>
          <a:lstStyle>
            <a:lvl1pPr>
              <a:defRPr/>
            </a:lvl1pPr>
          </a:lstStyle>
          <a:p>
            <a:endParaRPr lang="en-US"/>
          </a:p>
        </p:txBody>
      </p:sp>
    </p:spTree>
    <p:extLst>
      <p:ext uri="{BB962C8B-B14F-4D97-AF65-F5344CB8AC3E}">
        <p14:creationId xmlns:p14="http://schemas.microsoft.com/office/powerpoint/2010/main" val="1716718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8938" y="80963"/>
            <a:ext cx="2041525" cy="51006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80963"/>
            <a:ext cx="5976938" cy="51006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fld id="{122D24B2-5D52-46F7-B915-67CABB3AD0CF}" type="slidenum">
              <a:rPr lang="en-US" smtClean="0"/>
              <a:pPr/>
              <a:t>‹#›</a:t>
            </a:fld>
            <a:endParaRPr lang="en-US"/>
          </a:p>
        </p:txBody>
      </p:sp>
      <p:sp>
        <p:nvSpPr>
          <p:cNvPr id="5" name="Rectangle 8"/>
          <p:cNvSpPr>
            <a:spLocks noGrp="1" noChangeArrowheads="1"/>
          </p:cNvSpPr>
          <p:nvPr>
            <p:ph type="dt" sz="half" idx="11"/>
          </p:nvPr>
        </p:nvSpPr>
        <p:spPr>
          <a:ln/>
        </p:spPr>
        <p:txBody>
          <a:bodyPr/>
          <a:lstStyle>
            <a:lvl1pPr>
              <a:defRPr/>
            </a:lvl1pPr>
          </a:lstStyle>
          <a:p>
            <a:endParaRPr lang="en-US"/>
          </a:p>
        </p:txBody>
      </p:sp>
    </p:spTree>
    <p:extLst>
      <p:ext uri="{BB962C8B-B14F-4D97-AF65-F5344CB8AC3E}">
        <p14:creationId xmlns:p14="http://schemas.microsoft.com/office/powerpoint/2010/main" val="42596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063" y="80963"/>
            <a:ext cx="8153400" cy="1038225"/>
          </a:xfrm>
        </p:spPr>
        <p:txBody>
          <a:bodyPr/>
          <a:lstStyle/>
          <a:p>
            <a:r>
              <a:rPr lang="en-US"/>
              <a:t>Click to edit Master title style</a:t>
            </a:r>
          </a:p>
        </p:txBody>
      </p:sp>
      <p:sp>
        <p:nvSpPr>
          <p:cNvPr id="3" name="Text Placeholder 2"/>
          <p:cNvSpPr>
            <a:spLocks noGrp="1"/>
          </p:cNvSpPr>
          <p:nvPr>
            <p:ph type="body" sz="half" idx="1"/>
          </p:nvPr>
        </p:nvSpPr>
        <p:spPr>
          <a:xfrm>
            <a:off x="609600" y="1371600"/>
            <a:ext cx="4000500"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2500" y="1371600"/>
            <a:ext cx="4000500"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fld id="{122D24B2-5D52-46F7-B915-67CABB3AD0CF}" type="slidenum">
              <a:rPr lang="en-US" smtClean="0"/>
              <a:pPr/>
              <a:t>‹#›</a:t>
            </a:fld>
            <a:endParaRPr lang="en-US"/>
          </a:p>
        </p:txBody>
      </p:sp>
      <p:sp>
        <p:nvSpPr>
          <p:cNvPr id="6" name="Rectangle 8"/>
          <p:cNvSpPr>
            <a:spLocks noGrp="1" noChangeArrowheads="1"/>
          </p:cNvSpPr>
          <p:nvPr>
            <p:ph type="dt" sz="half" idx="11"/>
          </p:nvPr>
        </p:nvSpPr>
        <p:spPr>
          <a:ln/>
        </p:spPr>
        <p:txBody>
          <a:bodyPr/>
          <a:lstStyle>
            <a:lvl1pPr>
              <a:defRPr/>
            </a:lvl1pPr>
          </a:lstStyle>
          <a:p>
            <a:endParaRPr lang="en-US"/>
          </a:p>
        </p:txBody>
      </p:sp>
    </p:spTree>
    <p:extLst>
      <p:ext uri="{BB962C8B-B14F-4D97-AF65-F5344CB8AC3E}">
        <p14:creationId xmlns:p14="http://schemas.microsoft.com/office/powerpoint/2010/main" val="165325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fld id="{122D24B2-5D52-46F7-B915-67CABB3AD0CF}" type="slidenum">
              <a:rPr lang="en-US" smtClean="0"/>
              <a:pPr/>
              <a:t>‹#›</a:t>
            </a:fld>
            <a:endParaRPr lang="en-US"/>
          </a:p>
        </p:txBody>
      </p:sp>
      <p:sp>
        <p:nvSpPr>
          <p:cNvPr id="5" name="Rectangle 8"/>
          <p:cNvSpPr>
            <a:spLocks noGrp="1" noChangeArrowheads="1"/>
          </p:cNvSpPr>
          <p:nvPr>
            <p:ph type="dt" sz="half" idx="11"/>
          </p:nvPr>
        </p:nvSpPr>
        <p:spPr>
          <a:ln/>
        </p:spPr>
        <p:txBody>
          <a:bodyPr/>
          <a:lstStyle>
            <a:lvl1pPr>
              <a:defRPr/>
            </a:lvl1pPr>
          </a:lstStyle>
          <a:p>
            <a:endParaRPr lang="en-US"/>
          </a:p>
        </p:txBody>
      </p:sp>
    </p:spTree>
    <p:extLst>
      <p:ext uri="{BB962C8B-B14F-4D97-AF65-F5344CB8AC3E}">
        <p14:creationId xmlns:p14="http://schemas.microsoft.com/office/powerpoint/2010/main" val="2011433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fld id="{122D24B2-5D52-46F7-B915-67CABB3AD0CF}" type="slidenum">
              <a:rPr lang="en-US" smtClean="0"/>
              <a:pPr/>
              <a:t>‹#›</a:t>
            </a:fld>
            <a:endParaRPr lang="en-US"/>
          </a:p>
        </p:txBody>
      </p:sp>
      <p:sp>
        <p:nvSpPr>
          <p:cNvPr id="5" name="Rectangle 8"/>
          <p:cNvSpPr>
            <a:spLocks noGrp="1" noChangeArrowheads="1"/>
          </p:cNvSpPr>
          <p:nvPr>
            <p:ph type="dt" sz="half" idx="11"/>
          </p:nvPr>
        </p:nvSpPr>
        <p:spPr>
          <a:ln/>
        </p:spPr>
        <p:txBody>
          <a:bodyPr/>
          <a:lstStyle>
            <a:lvl1pPr>
              <a:defRPr/>
            </a:lvl1pPr>
          </a:lstStyle>
          <a:p>
            <a:endParaRPr lang="en-US"/>
          </a:p>
        </p:txBody>
      </p:sp>
    </p:spTree>
    <p:extLst>
      <p:ext uri="{BB962C8B-B14F-4D97-AF65-F5344CB8AC3E}">
        <p14:creationId xmlns:p14="http://schemas.microsoft.com/office/powerpoint/2010/main" val="4130916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71600"/>
            <a:ext cx="40005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2500" y="1371600"/>
            <a:ext cx="40005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fld id="{122D24B2-5D52-46F7-B915-67CABB3AD0CF}" type="slidenum">
              <a:rPr lang="en-US" smtClean="0"/>
              <a:pPr/>
              <a:t>‹#›</a:t>
            </a:fld>
            <a:endParaRPr lang="en-US"/>
          </a:p>
        </p:txBody>
      </p:sp>
      <p:sp>
        <p:nvSpPr>
          <p:cNvPr id="6" name="Rectangle 8"/>
          <p:cNvSpPr>
            <a:spLocks noGrp="1" noChangeArrowheads="1"/>
          </p:cNvSpPr>
          <p:nvPr>
            <p:ph type="dt" sz="half" idx="11"/>
          </p:nvPr>
        </p:nvSpPr>
        <p:spPr>
          <a:ln/>
        </p:spPr>
        <p:txBody>
          <a:bodyPr/>
          <a:lstStyle>
            <a:lvl1pPr>
              <a:defRPr/>
            </a:lvl1pPr>
          </a:lstStyle>
          <a:p>
            <a:endParaRPr lang="en-US"/>
          </a:p>
        </p:txBody>
      </p:sp>
    </p:spTree>
    <p:extLst>
      <p:ext uri="{BB962C8B-B14F-4D97-AF65-F5344CB8AC3E}">
        <p14:creationId xmlns:p14="http://schemas.microsoft.com/office/powerpoint/2010/main" val="987816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fld id="{122D24B2-5D52-46F7-B915-67CABB3AD0CF}" type="slidenum">
              <a:rPr lang="en-US" smtClean="0"/>
              <a:pPr/>
              <a:t>‹#›</a:t>
            </a:fld>
            <a:endParaRPr lang="en-US"/>
          </a:p>
        </p:txBody>
      </p:sp>
      <p:sp>
        <p:nvSpPr>
          <p:cNvPr id="8" name="Rectangle 8"/>
          <p:cNvSpPr>
            <a:spLocks noGrp="1" noChangeArrowheads="1"/>
          </p:cNvSpPr>
          <p:nvPr>
            <p:ph type="dt" sz="half" idx="11"/>
          </p:nvPr>
        </p:nvSpPr>
        <p:spPr>
          <a:ln/>
        </p:spPr>
        <p:txBody>
          <a:bodyPr/>
          <a:lstStyle>
            <a:lvl1pPr>
              <a:defRPr/>
            </a:lvl1pPr>
          </a:lstStyle>
          <a:p>
            <a:endParaRPr lang="en-US"/>
          </a:p>
        </p:txBody>
      </p:sp>
    </p:spTree>
    <p:extLst>
      <p:ext uri="{BB962C8B-B14F-4D97-AF65-F5344CB8AC3E}">
        <p14:creationId xmlns:p14="http://schemas.microsoft.com/office/powerpoint/2010/main" val="288236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fld id="{122D24B2-5D52-46F7-B915-67CABB3AD0CF}" type="slidenum">
              <a:rPr lang="en-US" smtClean="0"/>
              <a:pPr/>
              <a:t>‹#›</a:t>
            </a:fld>
            <a:endParaRPr lang="en-US"/>
          </a:p>
        </p:txBody>
      </p:sp>
      <p:sp>
        <p:nvSpPr>
          <p:cNvPr id="4" name="Rectangle 8"/>
          <p:cNvSpPr>
            <a:spLocks noGrp="1" noChangeArrowheads="1"/>
          </p:cNvSpPr>
          <p:nvPr>
            <p:ph type="dt" sz="half" idx="11"/>
          </p:nvPr>
        </p:nvSpPr>
        <p:spPr>
          <a:ln/>
        </p:spPr>
        <p:txBody>
          <a:bodyPr/>
          <a:lstStyle>
            <a:lvl1pPr>
              <a:defRPr/>
            </a:lvl1pPr>
          </a:lstStyle>
          <a:p>
            <a:endParaRPr lang="en-US"/>
          </a:p>
        </p:txBody>
      </p:sp>
    </p:spTree>
    <p:extLst>
      <p:ext uri="{BB962C8B-B14F-4D97-AF65-F5344CB8AC3E}">
        <p14:creationId xmlns:p14="http://schemas.microsoft.com/office/powerpoint/2010/main" val="1293071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fld id="{122D24B2-5D52-46F7-B915-67CABB3AD0CF}" type="slidenum">
              <a:rPr lang="en-US" smtClean="0"/>
              <a:pPr/>
              <a:t>‹#›</a:t>
            </a:fld>
            <a:endParaRPr lang="en-US"/>
          </a:p>
        </p:txBody>
      </p:sp>
      <p:sp>
        <p:nvSpPr>
          <p:cNvPr id="3" name="Rectangle 8"/>
          <p:cNvSpPr>
            <a:spLocks noGrp="1" noChangeArrowheads="1"/>
          </p:cNvSpPr>
          <p:nvPr>
            <p:ph type="dt" sz="half" idx="11"/>
          </p:nvPr>
        </p:nvSpPr>
        <p:spPr>
          <a:ln/>
        </p:spPr>
        <p:txBody>
          <a:bodyPr/>
          <a:lstStyle>
            <a:lvl1pPr>
              <a:defRPr/>
            </a:lvl1pPr>
          </a:lstStyle>
          <a:p>
            <a:endParaRPr lang="en-US"/>
          </a:p>
        </p:txBody>
      </p:sp>
    </p:spTree>
    <p:extLst>
      <p:ext uri="{BB962C8B-B14F-4D97-AF65-F5344CB8AC3E}">
        <p14:creationId xmlns:p14="http://schemas.microsoft.com/office/powerpoint/2010/main" val="1221699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fld id="{122D24B2-5D52-46F7-B915-67CABB3AD0CF}" type="slidenum">
              <a:rPr lang="en-US" smtClean="0"/>
              <a:pPr/>
              <a:t>‹#›</a:t>
            </a:fld>
            <a:endParaRPr lang="en-US"/>
          </a:p>
        </p:txBody>
      </p:sp>
      <p:sp>
        <p:nvSpPr>
          <p:cNvPr id="6" name="Rectangle 8"/>
          <p:cNvSpPr>
            <a:spLocks noGrp="1" noChangeArrowheads="1"/>
          </p:cNvSpPr>
          <p:nvPr>
            <p:ph type="dt" sz="half" idx="11"/>
          </p:nvPr>
        </p:nvSpPr>
        <p:spPr>
          <a:ln/>
        </p:spPr>
        <p:txBody>
          <a:bodyPr/>
          <a:lstStyle>
            <a:lvl1pPr>
              <a:defRPr/>
            </a:lvl1pPr>
          </a:lstStyle>
          <a:p>
            <a:endParaRPr lang="en-US"/>
          </a:p>
        </p:txBody>
      </p:sp>
    </p:spTree>
    <p:extLst>
      <p:ext uri="{BB962C8B-B14F-4D97-AF65-F5344CB8AC3E}">
        <p14:creationId xmlns:p14="http://schemas.microsoft.com/office/powerpoint/2010/main" val="262193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fld id="{122D24B2-5D52-46F7-B915-67CABB3AD0CF}" type="slidenum">
              <a:rPr lang="en-US" smtClean="0"/>
              <a:pPr/>
              <a:t>‹#›</a:t>
            </a:fld>
            <a:endParaRPr lang="en-US"/>
          </a:p>
        </p:txBody>
      </p:sp>
      <p:sp>
        <p:nvSpPr>
          <p:cNvPr id="6" name="Rectangle 8"/>
          <p:cNvSpPr>
            <a:spLocks noGrp="1" noChangeArrowheads="1"/>
          </p:cNvSpPr>
          <p:nvPr>
            <p:ph type="dt" sz="half" idx="11"/>
          </p:nvPr>
        </p:nvSpPr>
        <p:spPr>
          <a:ln/>
        </p:spPr>
        <p:txBody>
          <a:bodyPr/>
          <a:lstStyle>
            <a:lvl1pPr>
              <a:defRPr/>
            </a:lvl1pPr>
          </a:lstStyle>
          <a:p>
            <a:endParaRPr lang="en-US"/>
          </a:p>
        </p:txBody>
      </p:sp>
    </p:spTree>
    <p:extLst>
      <p:ext uri="{BB962C8B-B14F-4D97-AF65-F5344CB8AC3E}">
        <p14:creationId xmlns:p14="http://schemas.microsoft.com/office/powerpoint/2010/main" val="183743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C0C0C0"/>
            </a:gs>
            <a:gs pos="50000">
              <a:srgbClr val="FFFFFF"/>
            </a:gs>
            <a:gs pos="100000">
              <a:srgbClr val="C0C0C0"/>
            </a:gs>
          </a:gsLst>
          <a:lin ang="18900000" scaled="1"/>
        </a:gra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sldNum" sz="quarter" idx="4"/>
          </p:nvPr>
        </p:nvSpPr>
        <p:spPr bwMode="auto">
          <a:xfrm>
            <a:off x="179388" y="6248400"/>
            <a:ext cx="465137"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fld id="{122D24B2-5D52-46F7-B915-67CABB3AD0CF}" type="slidenum">
              <a:rPr lang="en-US" smtClean="0"/>
              <a:pPr/>
              <a:t>‹#›</a:t>
            </a:fld>
            <a:endParaRPr lang="en-US"/>
          </a:p>
        </p:txBody>
      </p:sp>
      <p:sp>
        <p:nvSpPr>
          <p:cNvPr id="2052" name="Rectangle 4"/>
          <p:cNvSpPr>
            <a:spLocks noChangeArrowheads="1"/>
          </p:cNvSpPr>
          <p:nvPr/>
        </p:nvSpPr>
        <p:spPr bwMode="auto">
          <a:xfrm>
            <a:off x="0" y="990600"/>
            <a:ext cx="9144000" cy="103188"/>
          </a:xfrm>
          <a:prstGeom prst="rect">
            <a:avLst/>
          </a:prstGeom>
          <a:gradFill rotWithShape="0">
            <a:gsLst>
              <a:gs pos="0">
                <a:srgbClr val="0066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endParaRPr lang="en-US" altLang="en-US"/>
          </a:p>
        </p:txBody>
      </p:sp>
      <p:sp>
        <p:nvSpPr>
          <p:cNvPr id="2053" name="Rectangle 5"/>
          <p:cNvSpPr>
            <a:spLocks noGrp="1" noChangeArrowheads="1"/>
          </p:cNvSpPr>
          <p:nvPr>
            <p:ph type="body" idx="1"/>
          </p:nvPr>
        </p:nvSpPr>
        <p:spPr bwMode="auto">
          <a:xfrm>
            <a:off x="609600" y="1371600"/>
            <a:ext cx="8153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4" name="Rectangle 6"/>
          <p:cNvSpPr>
            <a:spLocks noGrp="1" noChangeArrowheads="1"/>
          </p:cNvSpPr>
          <p:nvPr>
            <p:ph type="title"/>
          </p:nvPr>
        </p:nvSpPr>
        <p:spPr bwMode="auto">
          <a:xfrm>
            <a:off x="627063" y="80963"/>
            <a:ext cx="81534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92168" name="Rectangle 8"/>
          <p:cNvSpPr>
            <a:spLocks noGrp="1" noChangeArrowheads="1"/>
          </p:cNvSpPr>
          <p:nvPr>
            <p:ph type="dt" sz="half" idx="2"/>
          </p:nvPr>
        </p:nvSpPr>
        <p:spPr bwMode="auto">
          <a:xfrm>
            <a:off x="914400" y="6248400"/>
            <a:ext cx="5029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chemeClr val="bg1"/>
                </a:solidFill>
              </a:defRPr>
            </a:lvl1pPr>
          </a:lstStyle>
          <a:p>
            <a:endParaRPr lang="en-US"/>
          </a:p>
        </p:txBody>
      </p:sp>
      <p:pic>
        <p:nvPicPr>
          <p:cNvPr id="9" name="Picture 8" descr="Macintosh HD:Users:ginomanzo:Desktop:Screen Shot 2020-04-15 at 3.45.40 PM.png"/>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248400" y="6019800"/>
            <a:ext cx="2814637" cy="785812"/>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p:txStyles>
    <p:titleStyle>
      <a:lvl1pPr algn="l" rtl="0" eaLnBrk="1" fontAlgn="base" hangingPunct="1">
        <a:spcBef>
          <a:spcPct val="0"/>
        </a:spcBef>
        <a:spcAft>
          <a:spcPct val="0"/>
        </a:spcAft>
        <a:defRPr sz="3600" b="1">
          <a:solidFill>
            <a:srgbClr val="CC9900"/>
          </a:solidFill>
          <a:latin typeface="+mj-lt"/>
          <a:ea typeface="+mj-ea"/>
          <a:cs typeface="+mj-cs"/>
        </a:defRPr>
      </a:lvl1pPr>
      <a:lvl2pPr algn="l" rtl="0" eaLnBrk="1" fontAlgn="base" hangingPunct="1">
        <a:spcBef>
          <a:spcPct val="0"/>
        </a:spcBef>
        <a:spcAft>
          <a:spcPct val="0"/>
        </a:spcAft>
        <a:defRPr sz="3600" b="1">
          <a:solidFill>
            <a:srgbClr val="CC9900"/>
          </a:solidFill>
          <a:latin typeface="Arial" charset="0"/>
        </a:defRPr>
      </a:lvl2pPr>
      <a:lvl3pPr algn="l" rtl="0" eaLnBrk="1" fontAlgn="base" hangingPunct="1">
        <a:spcBef>
          <a:spcPct val="0"/>
        </a:spcBef>
        <a:spcAft>
          <a:spcPct val="0"/>
        </a:spcAft>
        <a:defRPr sz="3600" b="1">
          <a:solidFill>
            <a:srgbClr val="CC9900"/>
          </a:solidFill>
          <a:latin typeface="Arial" charset="0"/>
        </a:defRPr>
      </a:lvl3pPr>
      <a:lvl4pPr algn="l" rtl="0" eaLnBrk="1" fontAlgn="base" hangingPunct="1">
        <a:spcBef>
          <a:spcPct val="0"/>
        </a:spcBef>
        <a:spcAft>
          <a:spcPct val="0"/>
        </a:spcAft>
        <a:defRPr sz="3600" b="1">
          <a:solidFill>
            <a:srgbClr val="CC9900"/>
          </a:solidFill>
          <a:latin typeface="Arial" charset="0"/>
        </a:defRPr>
      </a:lvl4pPr>
      <a:lvl5pPr algn="l" rtl="0" eaLnBrk="1" fontAlgn="base" hangingPunct="1">
        <a:spcBef>
          <a:spcPct val="0"/>
        </a:spcBef>
        <a:spcAft>
          <a:spcPct val="0"/>
        </a:spcAft>
        <a:defRPr sz="3600" b="1">
          <a:solidFill>
            <a:srgbClr val="CC9900"/>
          </a:solidFill>
          <a:latin typeface="Arial" charset="0"/>
        </a:defRPr>
      </a:lvl5pPr>
      <a:lvl6pPr marL="457200" algn="l" rtl="0" eaLnBrk="1" fontAlgn="base" hangingPunct="1">
        <a:spcBef>
          <a:spcPct val="0"/>
        </a:spcBef>
        <a:spcAft>
          <a:spcPct val="0"/>
        </a:spcAft>
        <a:defRPr sz="3600" b="1">
          <a:solidFill>
            <a:srgbClr val="CC9900"/>
          </a:solidFill>
          <a:latin typeface="Arial" charset="0"/>
        </a:defRPr>
      </a:lvl6pPr>
      <a:lvl7pPr marL="914400" algn="l" rtl="0" eaLnBrk="1" fontAlgn="base" hangingPunct="1">
        <a:spcBef>
          <a:spcPct val="0"/>
        </a:spcBef>
        <a:spcAft>
          <a:spcPct val="0"/>
        </a:spcAft>
        <a:defRPr sz="3600" b="1">
          <a:solidFill>
            <a:srgbClr val="CC9900"/>
          </a:solidFill>
          <a:latin typeface="Arial" charset="0"/>
        </a:defRPr>
      </a:lvl7pPr>
      <a:lvl8pPr marL="1371600" algn="l" rtl="0" eaLnBrk="1" fontAlgn="base" hangingPunct="1">
        <a:spcBef>
          <a:spcPct val="0"/>
        </a:spcBef>
        <a:spcAft>
          <a:spcPct val="0"/>
        </a:spcAft>
        <a:defRPr sz="3600" b="1">
          <a:solidFill>
            <a:srgbClr val="CC9900"/>
          </a:solidFill>
          <a:latin typeface="Arial" charset="0"/>
        </a:defRPr>
      </a:lvl8pPr>
      <a:lvl9pPr marL="1828800" algn="l" rtl="0" eaLnBrk="1" fontAlgn="base" hangingPunct="1">
        <a:spcBef>
          <a:spcPct val="0"/>
        </a:spcBef>
        <a:spcAft>
          <a:spcPct val="0"/>
        </a:spcAft>
        <a:defRPr sz="3600" b="1">
          <a:solidFill>
            <a:srgbClr val="CC9900"/>
          </a:solidFill>
          <a:latin typeface="Arial" charset="0"/>
        </a:defRPr>
      </a:lvl9pPr>
    </p:titleStyle>
    <p:bodyStyle>
      <a:lvl1pPr marL="342900" indent="-342900" algn="l" rtl="0" eaLnBrk="1" fontAlgn="base" hangingPunct="1">
        <a:spcBef>
          <a:spcPct val="20000"/>
        </a:spcBef>
        <a:spcAft>
          <a:spcPct val="0"/>
        </a:spcAft>
        <a:buClr>
          <a:schemeClr val="accent2"/>
        </a:buClr>
        <a:buSzPct val="120000"/>
        <a:buFont typeface="Wingdings" pitchFamily="2" charset="2"/>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6600"/>
        </a:buClr>
        <a:buChar char="•"/>
        <a:defRPr sz="2800">
          <a:solidFill>
            <a:schemeClr val="bg1"/>
          </a:solidFill>
          <a:latin typeface="+mn-lt"/>
          <a:cs typeface="+mn-cs"/>
        </a:defRPr>
      </a:lvl2pPr>
      <a:lvl3pPr marL="1143000" indent="-228600" algn="l" rtl="0" eaLnBrk="1" fontAlgn="base" hangingPunct="1">
        <a:spcBef>
          <a:spcPct val="20000"/>
        </a:spcBef>
        <a:spcAft>
          <a:spcPct val="0"/>
        </a:spcAft>
        <a:buClr>
          <a:srgbClr val="006600"/>
        </a:buClr>
        <a:buChar char="–"/>
        <a:defRPr sz="2400">
          <a:solidFill>
            <a:schemeClr val="bg1"/>
          </a:solidFill>
          <a:latin typeface="+mn-lt"/>
          <a:cs typeface="+mn-cs"/>
        </a:defRPr>
      </a:lvl3pPr>
      <a:lvl4pPr marL="1600200" indent="-228600" algn="l" rtl="0" eaLnBrk="1" fontAlgn="base" hangingPunct="1">
        <a:spcBef>
          <a:spcPct val="20000"/>
        </a:spcBef>
        <a:spcAft>
          <a:spcPct val="0"/>
        </a:spcAft>
        <a:buClr>
          <a:srgbClr val="006600"/>
        </a:buClr>
        <a:buChar char="•"/>
        <a:defRPr sz="2000">
          <a:solidFill>
            <a:schemeClr val="bg1"/>
          </a:solidFill>
          <a:latin typeface="+mn-lt"/>
          <a:cs typeface="+mn-cs"/>
        </a:defRPr>
      </a:lvl4pPr>
      <a:lvl5pPr marL="2057400" indent="-228600" algn="l" rtl="0" eaLnBrk="1" fontAlgn="base" hangingPunct="1">
        <a:spcBef>
          <a:spcPct val="20000"/>
        </a:spcBef>
        <a:spcAft>
          <a:spcPct val="0"/>
        </a:spcAft>
        <a:buClr>
          <a:srgbClr val="006600"/>
        </a:buClr>
        <a:buChar char="–"/>
        <a:defRPr sz="2000">
          <a:solidFill>
            <a:schemeClr val="bg1"/>
          </a:solidFill>
          <a:latin typeface="+mn-lt"/>
          <a:cs typeface="+mn-cs"/>
        </a:defRPr>
      </a:lvl5pPr>
      <a:lvl6pPr marL="2514600" indent="-228600" algn="l" rtl="0" eaLnBrk="1" fontAlgn="base" hangingPunct="1">
        <a:spcBef>
          <a:spcPct val="20000"/>
        </a:spcBef>
        <a:spcAft>
          <a:spcPct val="0"/>
        </a:spcAft>
        <a:buClr>
          <a:srgbClr val="006600"/>
        </a:buClr>
        <a:buChar char="–"/>
        <a:defRPr sz="2000">
          <a:solidFill>
            <a:schemeClr val="bg1"/>
          </a:solidFill>
          <a:latin typeface="+mn-lt"/>
          <a:cs typeface="+mn-cs"/>
        </a:defRPr>
      </a:lvl6pPr>
      <a:lvl7pPr marL="2971800" indent="-228600" algn="l" rtl="0" eaLnBrk="1" fontAlgn="base" hangingPunct="1">
        <a:spcBef>
          <a:spcPct val="20000"/>
        </a:spcBef>
        <a:spcAft>
          <a:spcPct val="0"/>
        </a:spcAft>
        <a:buClr>
          <a:srgbClr val="006600"/>
        </a:buClr>
        <a:buChar char="–"/>
        <a:defRPr sz="2000">
          <a:solidFill>
            <a:schemeClr val="bg1"/>
          </a:solidFill>
          <a:latin typeface="+mn-lt"/>
          <a:cs typeface="+mn-cs"/>
        </a:defRPr>
      </a:lvl7pPr>
      <a:lvl8pPr marL="3429000" indent="-228600" algn="l" rtl="0" eaLnBrk="1" fontAlgn="base" hangingPunct="1">
        <a:spcBef>
          <a:spcPct val="20000"/>
        </a:spcBef>
        <a:spcAft>
          <a:spcPct val="0"/>
        </a:spcAft>
        <a:buClr>
          <a:srgbClr val="006600"/>
        </a:buClr>
        <a:buChar char="–"/>
        <a:defRPr sz="2000">
          <a:solidFill>
            <a:schemeClr val="bg1"/>
          </a:solidFill>
          <a:latin typeface="+mn-lt"/>
          <a:cs typeface="+mn-cs"/>
        </a:defRPr>
      </a:lvl8pPr>
      <a:lvl9pPr marL="3886200" indent="-228600" algn="l" rtl="0" eaLnBrk="1" fontAlgn="base" hangingPunct="1">
        <a:spcBef>
          <a:spcPct val="20000"/>
        </a:spcBef>
        <a:spcAft>
          <a:spcPct val="0"/>
        </a:spcAft>
        <a:buClr>
          <a:srgbClr val="006600"/>
        </a:buClr>
        <a:buChar char="–"/>
        <a:defRPr sz="20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jpe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image" Target="../media/image7.png"/><Relationship Id="rId2" Type="http://schemas.microsoft.com/office/2007/relationships/media" Target="../media/media19.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www.blackhat.com/docs/us-14/materials/us-14-Mesbahi-One-Packer-"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https://www.blackhat.com/presentations/bh-usa-06/BH-US-06-" TargetMode="External"/><Relationship Id="rId5" Type="http://schemas.openxmlformats.org/officeDocument/2006/relationships/hyperlink" Target="https://www.welivesecurity.com/2008/10/27/an-introduction-to-" TargetMode="External"/><Relationship Id="rId4" Type="http://schemas.openxmlformats.org/officeDocument/2006/relationships/notesSlide" Target="../notesSlides/notesSlide23.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dirty="0"/>
              <a:t>Research Paper Final Presentation</a:t>
            </a:r>
          </a:p>
        </p:txBody>
      </p:sp>
      <p:sp>
        <p:nvSpPr>
          <p:cNvPr id="6" name="Subtitle 5"/>
          <p:cNvSpPr>
            <a:spLocks noGrp="1"/>
          </p:cNvSpPr>
          <p:nvPr>
            <p:ph type="subTitle" sz="quarter" idx="1"/>
          </p:nvPr>
        </p:nvSpPr>
        <p:spPr/>
        <p:txBody>
          <a:bodyPr/>
          <a:lstStyle/>
          <a:p>
            <a:r>
              <a:rPr lang="en-US" dirty="0"/>
              <a:t>James Cogswell</a:t>
            </a:r>
          </a:p>
          <a:p>
            <a:r>
              <a:rPr lang="en-US" dirty="0"/>
              <a:t>CYSE 491-001</a:t>
            </a:r>
          </a:p>
          <a:p>
            <a:r>
              <a:rPr lang="en-US" dirty="0"/>
              <a:t>Fall 2020</a:t>
            </a:r>
          </a:p>
        </p:txBody>
      </p:sp>
      <p:pic>
        <p:nvPicPr>
          <p:cNvPr id="9" name="Picture 8" descr="Text, logo&#10;&#10;Description automatically generated">
            <a:extLst>
              <a:ext uri="{FF2B5EF4-FFF2-40B4-BE49-F238E27FC236}">
                <a16:creationId xmlns:a16="http://schemas.microsoft.com/office/drawing/2014/main" id="{855254FA-9C9D-414A-84F2-F95AFE3617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5" name="Audio 4">
            <a:hlinkClick r:id="" action="ppaction://media"/>
            <a:extLst>
              <a:ext uri="{FF2B5EF4-FFF2-40B4-BE49-F238E27FC236}">
                <a16:creationId xmlns:a16="http://schemas.microsoft.com/office/drawing/2014/main" id="{EA5DCFED-64B8-46E9-B3F6-E93597704F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46"/>
    </mc:Choice>
    <mc:Fallback xmlns="">
      <p:transition spd="slow" advTm="11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Symmetric Encryption </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p:txBody>
              <a:bodyPr/>
              <a:lstStyle/>
              <a:p>
                <a:r>
                  <a:rPr lang="en-US" sz="1600" dirty="0"/>
                  <a:t>If Alice wants to send Bob a message using a symmetric encryption algorithm, she will need to use a single, unique secret key to encrypt the message and then share it with Bob so he can use it for decryption.</a:t>
                </a:r>
              </a:p>
              <a:p>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𝐶</m:t>
                      </m:r>
                      <m:r>
                        <a:rPr lang="en-US" sz="1600" b="0" i="1" smtClean="0">
                          <a:latin typeface="Cambria Math" panose="02040503050406030204" pitchFamily="18" charset="0"/>
                        </a:rPr>
                        <m:t>=</m:t>
                      </m:r>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𝑆𝑒𝑐𝑟𝑒𝑡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𝑀</m:t>
                          </m:r>
                        </m:e>
                      </m:d>
                    </m:oMath>
                  </m:oMathPara>
                </a14:m>
                <a:endParaRPr lang="en-US" sz="1600" b="0" dirty="0"/>
              </a:p>
              <a:p>
                <a:pPr marL="0" indent="0" algn="ctr">
                  <a:buNone/>
                </a:pPr>
                <a:endParaRPr lang="en-US" sz="1600" b="0" dirty="0"/>
              </a:p>
              <a:p>
                <a:r>
                  <a:rPr lang="en-US" sz="1600" dirty="0"/>
                  <a:t>Key length requirements vary depending on the encryption algorithm</a:t>
                </a:r>
              </a:p>
              <a:p>
                <a:r>
                  <a:rPr lang="en-US" sz="1600" dirty="0"/>
                  <a:t>When Bob receives the message, he uses the same secret key to decrypt the message</a:t>
                </a:r>
              </a:p>
              <a:p>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𝑀</m:t>
                      </m:r>
                      <m:r>
                        <a:rPr lang="en-US" sz="1600" b="0" i="1" smtClean="0">
                          <a:latin typeface="Cambria Math" panose="02040503050406030204" pitchFamily="18" charset="0"/>
                        </a:rPr>
                        <m:t>=</m:t>
                      </m:r>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𝑆𝑒𝑐𝑟𝑒𝑡</m:t>
                              </m:r>
                            </m:sub>
                          </m:sSub>
                          <m:r>
                            <a:rPr lang="en-US" sz="1600" b="0" i="1" smtClean="0">
                              <a:latin typeface="Cambria Math" panose="02040503050406030204" pitchFamily="18" charset="0"/>
                            </a:rPr>
                            <m:t>,</m:t>
                          </m:r>
                          <m:r>
                            <a:rPr lang="en-US" sz="1600" b="0" i="1" smtClean="0">
                              <a:latin typeface="Cambria Math" panose="02040503050406030204" pitchFamily="18" charset="0"/>
                            </a:rPr>
                            <m:t>𝐶</m:t>
                          </m:r>
                        </m:e>
                      </m:d>
                    </m:oMath>
                  </m:oMathPara>
                </a14:m>
                <a:endParaRPr lang="en-US" sz="16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blipFill>
                <a:blip r:embed="rId5"/>
                <a:stretch>
                  <a:fillRect l="-523" t="-1280" r="-747"/>
                </a:stretch>
              </a:blipFill>
            </p:spPr>
            <p:txBody>
              <a:bodyPr/>
              <a:lstStyle/>
              <a:p>
                <a:r>
                  <a:rPr lang="en-US">
                    <a:noFill/>
                  </a:rPr>
                  <a:t> </a:t>
                </a:r>
              </a:p>
            </p:txBody>
          </p:sp>
        </mc:Fallback>
      </mc:AlternateContent>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8FE3038E-114A-46FE-9060-930FA6EC8F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44472514"/>
      </p:ext>
    </p:extLst>
  </p:cSld>
  <p:clrMapOvr>
    <a:masterClrMapping/>
  </p:clrMapOvr>
  <mc:AlternateContent xmlns:mc="http://schemas.openxmlformats.org/markup-compatibility/2006" xmlns:p14="http://schemas.microsoft.com/office/powerpoint/2010/main">
    <mc:Choice Requires="p14">
      <p:transition spd="slow" p14:dur="2000" advTm="65350"/>
    </mc:Choice>
    <mc:Fallback xmlns="">
      <p:transition spd="slow" advTm="65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Symmetric Encryption </a:t>
            </a:r>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6" name="Content Placeholder 5">
            <a:extLst>
              <a:ext uri="{FF2B5EF4-FFF2-40B4-BE49-F238E27FC236}">
                <a16:creationId xmlns:a16="http://schemas.microsoft.com/office/drawing/2014/main" id="{9EB60DC3-C41D-4B4F-ACC4-1960763019F6}"/>
              </a:ext>
            </a:extLst>
          </p:cNvPr>
          <p:cNvPicPr>
            <a:picLocks noGrp="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033463" y="1371600"/>
            <a:ext cx="7340600" cy="2984500"/>
          </a:xfrm>
          <a:prstGeom prst="rect">
            <a:avLst/>
          </a:prstGeom>
          <a:noFill/>
          <a:ln>
            <a:noFill/>
          </a:ln>
        </p:spPr>
      </p:pic>
      <p:sp>
        <p:nvSpPr>
          <p:cNvPr id="7" name="Content Placeholder 8">
            <a:extLst>
              <a:ext uri="{FF2B5EF4-FFF2-40B4-BE49-F238E27FC236}">
                <a16:creationId xmlns:a16="http://schemas.microsoft.com/office/drawing/2014/main" id="{5E2ED2A6-B1F4-40F2-8773-346C6F8003E2}"/>
              </a:ext>
            </a:extLst>
          </p:cNvPr>
          <p:cNvSpPr txBox="1">
            <a:spLocks/>
          </p:cNvSpPr>
          <p:nvPr/>
        </p:nvSpPr>
        <p:spPr bwMode="auto">
          <a:xfrm>
            <a:off x="1926828" y="4356100"/>
            <a:ext cx="5553869" cy="82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2"/>
              </a:buClr>
              <a:buSzPct val="120000"/>
              <a:buFont typeface="Wingdings" pitchFamily="2" charset="2"/>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6600"/>
              </a:buClr>
              <a:buChar char="•"/>
              <a:defRPr sz="2800">
                <a:solidFill>
                  <a:schemeClr val="bg1"/>
                </a:solidFill>
                <a:latin typeface="+mn-lt"/>
                <a:cs typeface="+mn-cs"/>
              </a:defRPr>
            </a:lvl2pPr>
            <a:lvl3pPr marL="1143000" indent="-228600" algn="l" rtl="0" eaLnBrk="1" fontAlgn="base" hangingPunct="1">
              <a:spcBef>
                <a:spcPct val="20000"/>
              </a:spcBef>
              <a:spcAft>
                <a:spcPct val="0"/>
              </a:spcAft>
              <a:buClr>
                <a:srgbClr val="006600"/>
              </a:buClr>
              <a:buChar char="–"/>
              <a:defRPr sz="2400">
                <a:solidFill>
                  <a:schemeClr val="bg1"/>
                </a:solidFill>
                <a:latin typeface="+mn-lt"/>
                <a:cs typeface="+mn-cs"/>
              </a:defRPr>
            </a:lvl3pPr>
            <a:lvl4pPr marL="1600200" indent="-228600" algn="l" rtl="0" eaLnBrk="1" fontAlgn="base" hangingPunct="1">
              <a:spcBef>
                <a:spcPct val="20000"/>
              </a:spcBef>
              <a:spcAft>
                <a:spcPct val="0"/>
              </a:spcAft>
              <a:buClr>
                <a:srgbClr val="006600"/>
              </a:buClr>
              <a:buChar char="•"/>
              <a:defRPr sz="2000">
                <a:solidFill>
                  <a:schemeClr val="bg1"/>
                </a:solidFill>
                <a:latin typeface="+mn-lt"/>
                <a:cs typeface="+mn-cs"/>
              </a:defRPr>
            </a:lvl4pPr>
            <a:lvl5pPr marL="2057400" indent="-228600" algn="l" rtl="0" eaLnBrk="1" fontAlgn="base" hangingPunct="1">
              <a:spcBef>
                <a:spcPct val="20000"/>
              </a:spcBef>
              <a:spcAft>
                <a:spcPct val="0"/>
              </a:spcAft>
              <a:buClr>
                <a:srgbClr val="006600"/>
              </a:buClr>
              <a:buChar char="–"/>
              <a:defRPr sz="2000">
                <a:solidFill>
                  <a:schemeClr val="bg1"/>
                </a:solidFill>
                <a:latin typeface="+mn-lt"/>
                <a:cs typeface="+mn-cs"/>
              </a:defRPr>
            </a:lvl5pPr>
            <a:lvl6pPr marL="2514600" indent="-228600" algn="l" rtl="0" eaLnBrk="1" fontAlgn="base" hangingPunct="1">
              <a:spcBef>
                <a:spcPct val="20000"/>
              </a:spcBef>
              <a:spcAft>
                <a:spcPct val="0"/>
              </a:spcAft>
              <a:buClr>
                <a:srgbClr val="006600"/>
              </a:buClr>
              <a:buChar char="–"/>
              <a:defRPr sz="2000">
                <a:solidFill>
                  <a:schemeClr val="bg1"/>
                </a:solidFill>
                <a:latin typeface="+mn-lt"/>
                <a:cs typeface="+mn-cs"/>
              </a:defRPr>
            </a:lvl6pPr>
            <a:lvl7pPr marL="2971800" indent="-228600" algn="l" rtl="0" eaLnBrk="1" fontAlgn="base" hangingPunct="1">
              <a:spcBef>
                <a:spcPct val="20000"/>
              </a:spcBef>
              <a:spcAft>
                <a:spcPct val="0"/>
              </a:spcAft>
              <a:buClr>
                <a:srgbClr val="006600"/>
              </a:buClr>
              <a:buChar char="–"/>
              <a:defRPr sz="2000">
                <a:solidFill>
                  <a:schemeClr val="bg1"/>
                </a:solidFill>
                <a:latin typeface="+mn-lt"/>
                <a:cs typeface="+mn-cs"/>
              </a:defRPr>
            </a:lvl7pPr>
            <a:lvl8pPr marL="3429000" indent="-228600" algn="l" rtl="0" eaLnBrk="1" fontAlgn="base" hangingPunct="1">
              <a:spcBef>
                <a:spcPct val="20000"/>
              </a:spcBef>
              <a:spcAft>
                <a:spcPct val="0"/>
              </a:spcAft>
              <a:buClr>
                <a:srgbClr val="006600"/>
              </a:buClr>
              <a:buChar char="–"/>
              <a:defRPr sz="2000">
                <a:solidFill>
                  <a:schemeClr val="bg1"/>
                </a:solidFill>
                <a:latin typeface="+mn-lt"/>
                <a:cs typeface="+mn-cs"/>
              </a:defRPr>
            </a:lvl8pPr>
            <a:lvl9pPr marL="3886200" indent="-228600" algn="l" rtl="0" eaLnBrk="1" fontAlgn="base" hangingPunct="1">
              <a:spcBef>
                <a:spcPct val="20000"/>
              </a:spcBef>
              <a:spcAft>
                <a:spcPct val="0"/>
              </a:spcAft>
              <a:buClr>
                <a:srgbClr val="006600"/>
              </a:buClr>
              <a:buChar char="–"/>
              <a:defRPr sz="2000">
                <a:solidFill>
                  <a:schemeClr val="bg1"/>
                </a:solidFill>
                <a:latin typeface="+mn-lt"/>
                <a:cs typeface="+mn-cs"/>
              </a:defRPr>
            </a:lvl9pPr>
          </a:lstStyle>
          <a:p>
            <a:pPr marL="0" indent="0">
              <a:buNone/>
            </a:pPr>
            <a:r>
              <a:rPr lang="en-US" sz="1600" kern="0" dirty="0"/>
              <a:t>Symmetric encryption algorithms and their requirements [5]</a:t>
            </a:r>
          </a:p>
        </p:txBody>
      </p:sp>
      <p:pic>
        <p:nvPicPr>
          <p:cNvPr id="2" name="Audio 1">
            <a:hlinkClick r:id="" action="ppaction://media"/>
            <a:extLst>
              <a:ext uri="{FF2B5EF4-FFF2-40B4-BE49-F238E27FC236}">
                <a16:creationId xmlns:a16="http://schemas.microsoft.com/office/drawing/2014/main" id="{F4A8FDA0-4BF1-4392-B876-F7A20E60EE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28821338"/>
      </p:ext>
    </p:extLst>
  </p:cSld>
  <p:clrMapOvr>
    <a:masterClrMapping/>
  </p:clrMapOvr>
  <mc:AlternateContent xmlns:mc="http://schemas.openxmlformats.org/markup-compatibility/2006" xmlns:p14="http://schemas.microsoft.com/office/powerpoint/2010/main">
    <mc:Choice Requires="p14">
      <p:transition spd="slow" p14:dur="2000" advTm="56852"/>
    </mc:Choice>
    <mc:Fallback xmlns="">
      <p:transition spd="slow" advTm="56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Comparing the Two</a:t>
            </a:r>
          </a:p>
        </p:txBody>
      </p:sp>
      <p:sp>
        <p:nvSpPr>
          <p:cNvPr id="9" name="Content Placeholder 8"/>
          <p:cNvSpPr>
            <a:spLocks noGrp="1"/>
          </p:cNvSpPr>
          <p:nvPr>
            <p:ph idx="1"/>
          </p:nvPr>
        </p:nvSpPr>
        <p:spPr/>
        <p:txBody>
          <a:bodyPr/>
          <a:lstStyle/>
          <a:p>
            <a:r>
              <a:rPr lang="en-US" sz="1600" dirty="0"/>
              <a:t>Asymmetric encryption allows various parties to exchange encryption keys securely so they can communicate with each other over unsecure networks</a:t>
            </a:r>
          </a:p>
          <a:p>
            <a:r>
              <a:rPr lang="en-US" sz="1600" dirty="0"/>
              <a:t>Overall, asymmetric is more secure than symmetric since the algorithms are computationally infeasible to break, private keys are never shared, public keys can’t be used to derive the private key</a:t>
            </a:r>
          </a:p>
          <a:p>
            <a:r>
              <a:rPr lang="en-US" sz="1600" dirty="0"/>
              <a:t>Symmetric encryption is mostly used for encrypting data at rest and in banking where encrypting credit card numbers or other PII during transactions [6]</a:t>
            </a:r>
          </a:p>
          <a:p>
            <a:r>
              <a:rPr lang="en-US" sz="1600" dirty="0"/>
              <a:t>Symmetric encryption is faster than asymmetric since the keys are generally much smaller than asymmetric encryption </a:t>
            </a:r>
          </a:p>
          <a:p>
            <a:r>
              <a:rPr lang="en-US" sz="1600" dirty="0"/>
              <a:t>Symmetric isn’t as commonly used is because sharing a single key to encrypt/decrypt is a major security concern</a:t>
            </a:r>
          </a:p>
          <a:p>
            <a:pPr lvl="1"/>
            <a:r>
              <a:rPr lang="en-US" sz="1200" dirty="0"/>
              <a:t>How would Alice and Bob agree on a secret key over an unsecure network?</a:t>
            </a:r>
          </a:p>
          <a:p>
            <a:r>
              <a:rPr lang="en-US" sz="1600" dirty="0"/>
              <a:t>The choice between the two comes down to whether decryption will need to be performed by a person other than the original</a:t>
            </a:r>
          </a:p>
          <a:p>
            <a:r>
              <a:rPr lang="en-US" sz="1600" dirty="0"/>
              <a:t>Typically, if encrypting data at rest, use symmetric. If encrypting data to send over an unsecure network, use asymmetric</a:t>
            </a:r>
          </a:p>
          <a:p>
            <a:endParaRPr lang="en-US" sz="16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EA1703CD-06D1-4B8B-A4CE-0AA818D1C2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93128157"/>
      </p:ext>
    </p:extLst>
  </p:cSld>
  <p:clrMapOvr>
    <a:masterClrMapping/>
  </p:clrMapOvr>
  <mc:AlternateContent xmlns:mc="http://schemas.openxmlformats.org/markup-compatibility/2006" xmlns:p14="http://schemas.microsoft.com/office/powerpoint/2010/main">
    <mc:Choice Requires="p14">
      <p:transition spd="slow" p14:dur="2000" advTm="123795"/>
    </mc:Choice>
    <mc:Fallback xmlns="">
      <p:transition spd="slow" advTm="123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Combining the Two</a:t>
            </a:r>
          </a:p>
        </p:txBody>
      </p:sp>
      <p:sp>
        <p:nvSpPr>
          <p:cNvPr id="9" name="Content Placeholder 8"/>
          <p:cNvSpPr>
            <a:spLocks noGrp="1"/>
          </p:cNvSpPr>
          <p:nvPr>
            <p:ph idx="1"/>
          </p:nvPr>
        </p:nvSpPr>
        <p:spPr/>
        <p:txBody>
          <a:bodyPr/>
          <a:lstStyle/>
          <a:p>
            <a:r>
              <a:rPr lang="en-US" sz="1600" dirty="0"/>
              <a:t>Can we benefit from the speeds of symmetric and the security of asymmetric?</a:t>
            </a:r>
          </a:p>
          <a:p>
            <a:r>
              <a:rPr lang="en-US" sz="1600" dirty="0"/>
              <a:t>Can Alice use asymmetric </a:t>
            </a:r>
            <a:r>
              <a:rPr lang="en-US" sz="1600" i="1" dirty="0"/>
              <a:t>and</a:t>
            </a:r>
            <a:r>
              <a:rPr lang="en-US" sz="1600" dirty="0"/>
              <a:t> symmetric encryption together?</a:t>
            </a:r>
            <a:endParaRPr lang="en-US" sz="1200" dirty="0"/>
          </a:p>
          <a:p>
            <a:pPr lvl="1"/>
            <a:r>
              <a:rPr lang="en-US" sz="1200" dirty="0"/>
              <a:t>Yes, this is the most common form of encrypted communication </a:t>
            </a:r>
          </a:p>
          <a:p>
            <a:r>
              <a:rPr lang="en-US" sz="1600" dirty="0"/>
              <a:t>Alice and Bob could use PKE to establish a secure network tunnel between them where they can exchange secret keys which allows them to use symmetric encryption on their data</a:t>
            </a:r>
          </a:p>
          <a:p>
            <a:r>
              <a:rPr lang="en-US" sz="1600" dirty="0"/>
              <a:t>Diffie-Hellman Key Exchange (DHKE)</a:t>
            </a:r>
          </a:p>
          <a:p>
            <a:pPr lvl="1"/>
            <a:r>
              <a:rPr lang="en-US" sz="1200" dirty="0"/>
              <a:t>Improved since its inception to include more secure algorithms as a supplement to the overall structure </a:t>
            </a:r>
          </a:p>
          <a:p>
            <a:pPr lvl="1"/>
            <a:r>
              <a:rPr lang="en-US" sz="1200" dirty="0"/>
              <a:t>Elliptic Curve Cryptography (ECC) is one example</a:t>
            </a:r>
          </a:p>
          <a:p>
            <a:pPr lvl="1"/>
            <a:r>
              <a:rPr lang="en-US" sz="1200" dirty="0"/>
              <a:t>Elliptic Curve Diffie-Hellman (ECDH)</a:t>
            </a:r>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6" name="Audio 5">
            <a:hlinkClick r:id="" action="ppaction://media"/>
            <a:extLst>
              <a:ext uri="{FF2B5EF4-FFF2-40B4-BE49-F238E27FC236}">
                <a16:creationId xmlns:a16="http://schemas.microsoft.com/office/drawing/2014/main" id="{81294449-3997-4E44-B0FC-4F0750E3AB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49166968"/>
      </p:ext>
    </p:extLst>
  </p:cSld>
  <p:clrMapOvr>
    <a:masterClrMapping/>
  </p:clrMapOvr>
  <mc:AlternateContent xmlns:mc="http://schemas.openxmlformats.org/markup-compatibility/2006" xmlns:p14="http://schemas.microsoft.com/office/powerpoint/2010/main">
    <mc:Choice Requires="p14">
      <p:transition spd="slow" p14:dur="2000" advTm="78577"/>
    </mc:Choice>
    <mc:Fallback xmlns="">
      <p:transition spd="slow" advTm="78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Choosing the Right Encryption</a:t>
            </a:r>
          </a:p>
        </p:txBody>
      </p:sp>
      <p:sp>
        <p:nvSpPr>
          <p:cNvPr id="9" name="Content Placeholder 8"/>
          <p:cNvSpPr>
            <a:spLocks noGrp="1"/>
          </p:cNvSpPr>
          <p:nvPr>
            <p:ph idx="1"/>
          </p:nvPr>
        </p:nvSpPr>
        <p:spPr/>
        <p:txBody>
          <a:bodyPr/>
          <a:lstStyle/>
          <a:p>
            <a:r>
              <a:rPr lang="en-US" sz="1600" dirty="0"/>
              <a:t>Lockheed Martin requires a password-based encryption algorithm </a:t>
            </a:r>
          </a:p>
          <a:p>
            <a:pPr lvl="1"/>
            <a:r>
              <a:rPr lang="en-US" sz="1200" dirty="0"/>
              <a:t>The password will be used for both encryption and decryption</a:t>
            </a:r>
          </a:p>
          <a:p>
            <a:pPr lvl="1"/>
            <a:r>
              <a:rPr lang="en-US" sz="1200" dirty="0"/>
              <a:t>Only symmetric encryption will be used for the packer/loader programs</a:t>
            </a:r>
          </a:p>
          <a:p>
            <a:pPr lvl="1"/>
            <a:r>
              <a:rPr lang="en-US" sz="1200" dirty="0"/>
              <a:t>Users of the packer are the only ones who need to know the password</a:t>
            </a:r>
          </a:p>
          <a:p>
            <a:pPr lvl="1"/>
            <a:r>
              <a:rPr lang="en-US" sz="1200" dirty="0"/>
              <a:t>An encrypted communication tunnel between the sender and receiver will be established prior to transmission of the packed executable</a:t>
            </a:r>
          </a:p>
          <a:p>
            <a:r>
              <a:rPr lang="en-US" sz="1600" dirty="0"/>
              <a:t>Static compilation of an open-source crypto library</a:t>
            </a:r>
          </a:p>
          <a:p>
            <a:pPr lvl="1"/>
            <a:r>
              <a:rPr lang="en-US" sz="1200" dirty="0"/>
              <a:t>OpenSSL</a:t>
            </a:r>
          </a:p>
          <a:p>
            <a:pPr lvl="1"/>
            <a:r>
              <a:rPr lang="en-US" sz="1200" dirty="0" err="1"/>
              <a:t>Libsodium</a:t>
            </a:r>
            <a:endParaRPr lang="en-US" sz="1200" dirty="0"/>
          </a:p>
          <a:p>
            <a:r>
              <a:rPr lang="en-US" sz="1600" dirty="0"/>
              <a:t>AES-256 encryption</a:t>
            </a:r>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F045393C-9AB0-4E80-9F06-C1C98CBA44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41764919"/>
      </p:ext>
    </p:extLst>
  </p:cSld>
  <p:clrMapOvr>
    <a:masterClrMapping/>
  </p:clrMapOvr>
  <mc:AlternateContent xmlns:mc="http://schemas.openxmlformats.org/markup-compatibility/2006" xmlns:p14="http://schemas.microsoft.com/office/powerpoint/2010/main">
    <mc:Choice Requires="p14">
      <p:transition spd="slow" p14:dur="2000" advTm="65072"/>
    </mc:Choice>
    <mc:Fallback xmlns="">
      <p:transition spd="slow" advTm="6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Current Status of the Technology</a:t>
            </a:r>
          </a:p>
        </p:txBody>
      </p:sp>
      <p:sp>
        <p:nvSpPr>
          <p:cNvPr id="9" name="Content Placeholder 8"/>
          <p:cNvSpPr>
            <a:spLocks noGrp="1"/>
          </p:cNvSpPr>
          <p:nvPr>
            <p:ph idx="1"/>
          </p:nvPr>
        </p:nvSpPr>
        <p:spPr>
          <a:xfrm>
            <a:off x="609600" y="1371599"/>
            <a:ext cx="8153400" cy="4211481"/>
          </a:xfrm>
        </p:spPr>
        <p:txBody>
          <a:bodyPr/>
          <a:lstStyle/>
          <a:p>
            <a:r>
              <a:rPr lang="en-US" sz="1600" dirty="0"/>
              <a:t>Part I of the Lockheed Martin Packer/Loader project works only for the Windows OS, but not for Linux</a:t>
            </a:r>
          </a:p>
          <a:p>
            <a:r>
              <a:rPr lang="en-US" sz="1600" dirty="0"/>
              <a:t>Packer program runs locally on a Linux machine and is capable of compressing and encrypting the payload using AES [7]</a:t>
            </a:r>
          </a:p>
          <a:p>
            <a:r>
              <a:rPr lang="en-US" sz="1600" dirty="0"/>
              <a:t>Loader program runs on remote Windows machine as a service awaiting transmission from the packer machine</a:t>
            </a:r>
          </a:p>
          <a:p>
            <a:r>
              <a:rPr lang="en-US" sz="1600" dirty="0"/>
              <a:t>When the packed executable is received, the loader decrypts and decompresses the payload and executes the code exclusively in RAM without ever touching disk [7]</a:t>
            </a:r>
          </a:p>
          <a:p>
            <a:r>
              <a:rPr lang="en-US" sz="1600" dirty="0"/>
              <a:t>Current program has a menu for the user to choose between several options</a:t>
            </a:r>
          </a:p>
          <a:p>
            <a:endParaRPr lang="en-US" sz="1600" dirty="0"/>
          </a:p>
          <a:p>
            <a:endParaRPr lang="en-US" sz="1600" dirty="0"/>
          </a:p>
          <a:p>
            <a:endParaRPr lang="en-US" sz="1600" dirty="0"/>
          </a:p>
          <a:p>
            <a:endParaRPr lang="en-US" sz="1600" dirty="0"/>
          </a:p>
          <a:p>
            <a:endParaRPr lang="en-US" sz="1600" dirty="0"/>
          </a:p>
          <a:p>
            <a:pPr marL="0" indent="0" algn="ctr">
              <a:buNone/>
            </a:pPr>
            <a:r>
              <a:rPr lang="en-US" sz="1600" dirty="0"/>
              <a:t>Packer Menu [7]</a:t>
            </a:r>
          </a:p>
          <a:p>
            <a:pPr marL="0" indent="0">
              <a:buNone/>
            </a:pPr>
            <a:endParaRPr lang="en-US" sz="1600" b="1" dirty="0"/>
          </a:p>
          <a:p>
            <a:endParaRPr lang="en-US" sz="16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6" name="Picture 5">
            <a:extLst>
              <a:ext uri="{FF2B5EF4-FFF2-40B4-BE49-F238E27FC236}">
                <a16:creationId xmlns:a16="http://schemas.microsoft.com/office/drawing/2014/main" id="{C577654A-4581-47D2-AD21-150C5366997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200400" y="3886200"/>
            <a:ext cx="2546033" cy="1390650"/>
          </a:xfrm>
          <a:prstGeom prst="rect">
            <a:avLst/>
          </a:prstGeom>
          <a:noFill/>
          <a:ln>
            <a:noFill/>
          </a:ln>
        </p:spPr>
      </p:pic>
      <p:pic>
        <p:nvPicPr>
          <p:cNvPr id="2" name="Audio 1">
            <a:hlinkClick r:id="" action="ppaction://media"/>
            <a:extLst>
              <a:ext uri="{FF2B5EF4-FFF2-40B4-BE49-F238E27FC236}">
                <a16:creationId xmlns:a16="http://schemas.microsoft.com/office/drawing/2014/main" id="{5BAA69D5-CC0C-4FEC-A64B-1647F152C4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50786920"/>
      </p:ext>
    </p:extLst>
  </p:cSld>
  <p:clrMapOvr>
    <a:masterClrMapping/>
  </p:clrMapOvr>
  <mc:AlternateContent xmlns:mc="http://schemas.openxmlformats.org/markup-compatibility/2006" xmlns:p14="http://schemas.microsoft.com/office/powerpoint/2010/main">
    <mc:Choice Requires="p14">
      <p:transition spd="slow" p14:dur="2000" advTm="54878"/>
    </mc:Choice>
    <mc:Fallback xmlns="">
      <p:transition spd="slow" advTm="54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Current Status of the Technology</a:t>
            </a:r>
          </a:p>
        </p:txBody>
      </p:sp>
      <p:sp>
        <p:nvSpPr>
          <p:cNvPr id="9" name="Content Placeholder 8"/>
          <p:cNvSpPr>
            <a:spLocks noGrp="1"/>
          </p:cNvSpPr>
          <p:nvPr>
            <p:ph idx="1"/>
          </p:nvPr>
        </p:nvSpPr>
        <p:spPr/>
        <p:txBody>
          <a:bodyPr/>
          <a:lstStyle/>
          <a:p>
            <a:r>
              <a:rPr lang="en-US" sz="1600" dirty="0"/>
              <a:t>Protocol used for communication is secure file copy (SCP) which uses secure shell (SSH)</a:t>
            </a:r>
          </a:p>
          <a:p>
            <a:r>
              <a:rPr lang="en-US" sz="1600" dirty="0"/>
              <a:t>SCP is an added functionality of Linux CLI command </a:t>
            </a:r>
            <a:r>
              <a:rPr lang="en-US" sz="1600" i="1" dirty="0"/>
              <a:t>cp</a:t>
            </a:r>
            <a:r>
              <a:rPr lang="en-US" sz="1600" dirty="0"/>
              <a:t> and thus lacks support for non-Unix operating systems</a:t>
            </a:r>
          </a:p>
          <a:p>
            <a:pPr lvl="1"/>
            <a:r>
              <a:rPr lang="en-US" sz="1200" dirty="0"/>
              <a:t>To resolve this issue, third party software CYGWIN was used to use SCP on the Windows machine [7]</a:t>
            </a:r>
          </a:p>
          <a:p>
            <a:r>
              <a:rPr lang="en-US" sz="1600" dirty="0"/>
              <a:t>Many packers are in use today</a:t>
            </a:r>
          </a:p>
          <a:p>
            <a:pPr lvl="1"/>
            <a:r>
              <a:rPr lang="en-US" sz="1200" dirty="0"/>
              <a:t>Typically created by malware authors</a:t>
            </a:r>
          </a:p>
          <a:p>
            <a:pPr lvl="1"/>
            <a:r>
              <a:rPr lang="en-US" sz="1200" dirty="0"/>
              <a:t>Primary objective is to make it difficult to detect and reverse engineer the malware</a:t>
            </a:r>
          </a:p>
          <a:p>
            <a:pPr lvl="1"/>
            <a:r>
              <a:rPr lang="en-US" sz="1200" dirty="0"/>
              <a:t>Ensuring anti-virus programs are unable to unpack the executable is ideal</a:t>
            </a:r>
          </a:p>
          <a:p>
            <a:r>
              <a:rPr lang="en-US" sz="1600" dirty="0"/>
              <a:t>Runtime packers include a bit of unpacked code known as a stub</a:t>
            </a:r>
          </a:p>
          <a:p>
            <a:pPr lvl="1"/>
            <a:r>
              <a:rPr lang="en-US" sz="1200" dirty="0"/>
              <a:t>The stub has instructions for unpacking the malware once it reaches the target system’s memory [8]</a:t>
            </a:r>
          </a:p>
          <a:p>
            <a:pPr lvl="1"/>
            <a:r>
              <a:rPr lang="en-US" sz="1200" dirty="0"/>
              <a:t>The purpose of the packer is to hinder the anti-virus program’s ability to use a heuristic approach to detecting the malware since the packer aims to break signatures that the anti-virus will look for [8]</a:t>
            </a:r>
          </a:p>
          <a:p>
            <a:pPr lvl="1"/>
            <a:endParaRPr lang="en-US" sz="12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3" name="Audio 2">
            <a:hlinkClick r:id="" action="ppaction://media"/>
            <a:extLst>
              <a:ext uri="{FF2B5EF4-FFF2-40B4-BE49-F238E27FC236}">
                <a16:creationId xmlns:a16="http://schemas.microsoft.com/office/drawing/2014/main" id="{D9D07F5F-0F43-4E41-BE51-FF832D89E6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75146758"/>
      </p:ext>
    </p:extLst>
  </p:cSld>
  <p:clrMapOvr>
    <a:masterClrMapping/>
  </p:clrMapOvr>
  <mc:AlternateContent xmlns:mc="http://schemas.openxmlformats.org/markup-compatibility/2006" xmlns:p14="http://schemas.microsoft.com/office/powerpoint/2010/main">
    <mc:Choice Requires="p14">
      <p:transition spd="slow" p14:dur="2000" advTm="76206"/>
    </mc:Choice>
    <mc:Fallback xmlns="">
      <p:transition spd="slow" advTm="76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Current Status of the Technology</a:t>
            </a:r>
          </a:p>
        </p:txBody>
      </p:sp>
      <p:sp>
        <p:nvSpPr>
          <p:cNvPr id="9" name="Content Placeholder 8"/>
          <p:cNvSpPr>
            <a:spLocks noGrp="1"/>
          </p:cNvSpPr>
          <p:nvPr>
            <p:ph idx="1"/>
          </p:nvPr>
        </p:nvSpPr>
        <p:spPr/>
        <p:txBody>
          <a:bodyPr/>
          <a:lstStyle/>
          <a:p>
            <a:r>
              <a:rPr lang="en-US" sz="1600" dirty="0"/>
              <a:t>Jon Oberheide and his colleagues at the University of Michigan </a:t>
            </a:r>
          </a:p>
          <a:p>
            <a:pPr lvl="1"/>
            <a:r>
              <a:rPr lang="en-US" sz="1200" dirty="0"/>
              <a:t>Web-based application, PolyPack [9]</a:t>
            </a:r>
          </a:p>
          <a:p>
            <a:pPr lvl="1"/>
            <a:r>
              <a:rPr lang="en-US" sz="1200" dirty="0"/>
              <a:t>PolyPack uses ten packers and ten anti-malware engines to test effectiveness of the packers against all anti-malware engines</a:t>
            </a:r>
          </a:p>
          <a:p>
            <a:pPr lvl="1"/>
            <a:r>
              <a:rPr lang="en-US" sz="1200" dirty="0"/>
              <a:t>User submits a file to be packed </a:t>
            </a:r>
            <a:r>
              <a:rPr lang="en-US" sz="1200" dirty="0">
                <a:sym typeface="Wingdings" panose="05000000000000000000" pitchFamily="2" charset="2"/>
              </a:rPr>
              <a:t> all ten packers pack the file  all ten anti-malware engines scan the ten different packed files</a:t>
            </a:r>
          </a:p>
          <a:p>
            <a:pPr lvl="1"/>
            <a:r>
              <a:rPr lang="en-US" sz="1200" dirty="0">
                <a:sym typeface="Wingdings" panose="05000000000000000000" pitchFamily="2" charset="2"/>
              </a:rPr>
              <a:t>PolyPack reports the effectiveness of the anti-malware engines so the user can choose the most effective packer to use</a:t>
            </a:r>
          </a:p>
          <a:p>
            <a:pPr lvl="1"/>
            <a:r>
              <a:rPr lang="en-US" sz="1200" dirty="0">
                <a:sym typeface="Wingdings" panose="05000000000000000000" pitchFamily="2" charset="2"/>
              </a:rPr>
              <a:t>Themida, a common publicly accessible packer today, scored highest over the others [9]</a:t>
            </a:r>
          </a:p>
          <a:p>
            <a:pPr lvl="1"/>
            <a:r>
              <a:rPr lang="en-US" sz="1200" dirty="0">
                <a:sym typeface="Wingdings" panose="05000000000000000000" pitchFamily="2" charset="2"/>
              </a:rPr>
              <a:t>Themida originally created to protect commercial software crackers</a:t>
            </a:r>
          </a:p>
          <a:p>
            <a:r>
              <a:rPr lang="en-US" sz="1600" dirty="0">
                <a:sym typeface="Wingdings" panose="05000000000000000000" pitchFamily="2" charset="2"/>
              </a:rPr>
              <a:t>2006, a survey conducted by BlackHat which found that 92% of malware programs are packed [10]</a:t>
            </a:r>
          </a:p>
          <a:p>
            <a:pPr lvl="1"/>
            <a:r>
              <a:rPr lang="en-US" sz="1200" dirty="0">
                <a:sym typeface="Wingdings" panose="05000000000000000000" pitchFamily="2" charset="2"/>
              </a:rPr>
              <a:t>Malware packers are still very much a relevant topic for cyber defenders to understand</a:t>
            </a:r>
          </a:p>
          <a:p>
            <a:endParaRPr lang="en-US" sz="16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BA316519-72C0-442F-BEF4-62BD39F266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94539775"/>
      </p:ext>
    </p:extLst>
  </p:cSld>
  <p:clrMapOvr>
    <a:masterClrMapping/>
  </p:clrMapOvr>
  <mc:AlternateContent xmlns:mc="http://schemas.openxmlformats.org/markup-compatibility/2006" xmlns:p14="http://schemas.microsoft.com/office/powerpoint/2010/main">
    <mc:Choice Requires="p14">
      <p:transition spd="slow" p14:dur="2000" advTm="69484"/>
    </mc:Choice>
    <mc:Fallback xmlns="">
      <p:transition spd="slow" advTm="69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Technology Extension</a:t>
            </a:r>
          </a:p>
        </p:txBody>
      </p:sp>
      <p:sp>
        <p:nvSpPr>
          <p:cNvPr id="9" name="Content Placeholder 8"/>
          <p:cNvSpPr>
            <a:spLocks noGrp="1"/>
          </p:cNvSpPr>
          <p:nvPr>
            <p:ph idx="1"/>
          </p:nvPr>
        </p:nvSpPr>
        <p:spPr/>
        <p:txBody>
          <a:bodyPr/>
          <a:lstStyle/>
          <a:p>
            <a:r>
              <a:rPr lang="en-US" sz="1600" dirty="0"/>
              <a:t>Packers aren’t going anywhere – they’re still an effective tool that hackers use</a:t>
            </a:r>
          </a:p>
          <a:p>
            <a:r>
              <a:rPr lang="en-US" sz="1600" dirty="0"/>
              <a:t>In the past, packers were used for compressing executables to save network bandwidth and storage space in the disks of personal computers [11]</a:t>
            </a:r>
          </a:p>
          <a:p>
            <a:pPr lvl="1"/>
            <a:r>
              <a:rPr lang="en-US" sz="1200" dirty="0"/>
              <a:t>Much more important then; not a concern today </a:t>
            </a:r>
          </a:p>
          <a:p>
            <a:r>
              <a:rPr lang="en-US" sz="1600" dirty="0"/>
              <a:t>Today, the primary use for packers is to avoid detection by the endpoint’s AV</a:t>
            </a:r>
          </a:p>
          <a:p>
            <a:r>
              <a:rPr lang="en-US" sz="1600" dirty="0"/>
              <a:t>Just as AV companies are always looking for better ways to detect packed executables containing malware so they can protect their users from these types of attacks, malware authors concentrate their energy on evading detection and prevention measures</a:t>
            </a:r>
          </a:p>
          <a:p>
            <a:pPr marL="0" indent="0">
              <a:buNone/>
            </a:pPr>
            <a:endParaRPr lang="en-US" sz="1600" dirty="0"/>
          </a:p>
          <a:p>
            <a:endParaRPr lang="en-US" sz="1600" dirty="0"/>
          </a:p>
          <a:p>
            <a:endParaRPr lang="en-US" sz="16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0BBE06CC-7647-4970-BD5F-509E5F7738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06105429"/>
      </p:ext>
    </p:extLst>
  </p:cSld>
  <p:clrMapOvr>
    <a:masterClrMapping/>
  </p:clrMapOvr>
  <mc:AlternateContent xmlns:mc="http://schemas.openxmlformats.org/markup-compatibility/2006" xmlns:p14="http://schemas.microsoft.com/office/powerpoint/2010/main">
    <mc:Choice Requires="p14">
      <p:transition spd="slow" p14:dur="2000" advTm="45799"/>
    </mc:Choice>
    <mc:Fallback xmlns="">
      <p:transition spd="slow" advTm="45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Technology Extension</a:t>
            </a:r>
          </a:p>
        </p:txBody>
      </p:sp>
      <p:sp>
        <p:nvSpPr>
          <p:cNvPr id="9" name="Content Placeholder 8"/>
          <p:cNvSpPr>
            <a:spLocks noGrp="1"/>
          </p:cNvSpPr>
          <p:nvPr>
            <p:ph idx="1"/>
          </p:nvPr>
        </p:nvSpPr>
        <p:spPr/>
        <p:txBody>
          <a:bodyPr/>
          <a:lstStyle/>
          <a:p>
            <a:r>
              <a:rPr lang="en-US" sz="1600" dirty="0"/>
              <a:t>Arne Swinnen and Alaeddine Mesbahi suggested a new method for writing packers that are more effective at avoiding detection </a:t>
            </a:r>
          </a:p>
          <a:p>
            <a:pPr lvl="1"/>
            <a:r>
              <a:rPr lang="en-US" sz="1200" dirty="0"/>
              <a:t>Requires the use of a ‘template file’ into which malcode will eventually be injected</a:t>
            </a:r>
          </a:p>
          <a:p>
            <a:pPr lvl="1"/>
            <a:r>
              <a:rPr lang="en-US" sz="1200" dirty="0"/>
              <a:t>Malcode will be encrypted and added to the template as a resource (i.e., </a:t>
            </a:r>
            <a:r>
              <a:rPr lang="en-US" sz="1200" i="1" dirty="0"/>
              <a:t>.rsrc</a:t>
            </a:r>
            <a:r>
              <a:rPr lang="en-US" sz="1200" dirty="0"/>
              <a:t>) in the header [12]</a:t>
            </a:r>
          </a:p>
          <a:p>
            <a:pPr lvl="1"/>
            <a:r>
              <a:rPr lang="en-US" sz="1200" dirty="0"/>
              <a:t>Header sections must appear legitimate and some may be left unencrypted</a:t>
            </a:r>
          </a:p>
          <a:p>
            <a:pPr lvl="1"/>
            <a:r>
              <a:rPr lang="en-US" sz="1200" dirty="0"/>
              <a:t>To avoid breaking the template executable, the section data needs to be located in the areas of memory that the target will be expecting</a:t>
            </a:r>
          </a:p>
          <a:p>
            <a:pPr lvl="1"/>
            <a:r>
              <a:rPr lang="en-US" sz="1200" dirty="0"/>
              <a:t>To do this, the packer calculates the memory location of the template on disk, saves the data encrypted at the location on disk in the newly packed executable</a:t>
            </a:r>
          </a:p>
          <a:p>
            <a:pPr lvl="1"/>
            <a:r>
              <a:rPr lang="en-US" sz="1200" dirty="0"/>
              <a:t>The stub is located after the encrypted data and will be the new first .text section of the PE file [12]</a:t>
            </a:r>
          </a:p>
          <a:p>
            <a:r>
              <a:rPr lang="en-US" sz="1600" dirty="0"/>
              <a:t>Swinnen and Mesbahi may have a new and unique method for improving the ability of packer programs to avoid detection, prevention, and reverse engineering efforts but it isn’t a standardized process. </a:t>
            </a:r>
          </a:p>
          <a:p>
            <a:pPr lvl="1"/>
            <a:r>
              <a:rPr lang="en-US" sz="1200" dirty="0"/>
              <a:t>The lack of standardization is one reason it’s so difficult to defend against</a:t>
            </a:r>
          </a:p>
          <a:p>
            <a:pPr lvl="1"/>
            <a:r>
              <a:rPr lang="en-US" sz="1200" dirty="0"/>
              <a:t>Malware authors can theoretically use an infinite number of methods to achieve their goals</a:t>
            </a:r>
          </a:p>
          <a:p>
            <a:pPr marL="0" indent="0">
              <a:buNone/>
            </a:pPr>
            <a:endParaRPr lang="en-US" sz="1600" dirty="0"/>
          </a:p>
          <a:p>
            <a:endParaRPr lang="en-US" sz="1600" dirty="0"/>
          </a:p>
          <a:p>
            <a:endParaRPr lang="en-US" sz="16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6" name="Picture 5">
            <a:extLst>
              <a:ext uri="{FF2B5EF4-FFF2-40B4-BE49-F238E27FC236}">
                <a16:creationId xmlns:a16="http://schemas.microsoft.com/office/drawing/2014/main" id="{B5ADE028-1E72-48C2-BBF3-5B9348BB43A5}"/>
              </a:ext>
            </a:extLst>
          </p:cNvPr>
          <p:cNvPicPr/>
          <p:nvPr/>
        </p:nvPicPr>
        <p:blipFill>
          <a:blip r:embed="rId7"/>
          <a:stretch>
            <a:fillRect/>
          </a:stretch>
        </p:blipFill>
        <p:spPr>
          <a:xfrm>
            <a:off x="2417763" y="1119188"/>
            <a:ext cx="4572000" cy="4957218"/>
          </a:xfrm>
          <a:prstGeom prst="rect">
            <a:avLst/>
          </a:prstGeom>
        </p:spPr>
      </p:pic>
      <p:pic>
        <p:nvPicPr>
          <p:cNvPr id="2" name="Audio 1">
            <a:hlinkClick r:id="" action="ppaction://media"/>
            <a:extLst>
              <a:ext uri="{FF2B5EF4-FFF2-40B4-BE49-F238E27FC236}">
                <a16:creationId xmlns:a16="http://schemas.microsoft.com/office/drawing/2014/main" id="{5E8B7523-0218-4B52-8860-D61AD0192FA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0000092"/>
      </p:ext>
    </p:extLst>
  </p:cSld>
  <p:clrMapOvr>
    <a:masterClrMapping/>
  </p:clrMapOvr>
  <mc:AlternateContent xmlns:mc="http://schemas.openxmlformats.org/markup-compatibility/2006" xmlns:p14="http://schemas.microsoft.com/office/powerpoint/2010/main">
    <mc:Choice Requires="p14">
      <p:transition spd="slow" p14:dur="2000" advTm="105962"/>
    </mc:Choice>
    <mc:Fallback xmlns="">
      <p:transition spd="slow" advTm="105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Contents</a:t>
            </a:r>
          </a:p>
        </p:txBody>
      </p:sp>
      <p:sp>
        <p:nvSpPr>
          <p:cNvPr id="9" name="Content Placeholder 8"/>
          <p:cNvSpPr>
            <a:spLocks noGrp="1"/>
          </p:cNvSpPr>
          <p:nvPr>
            <p:ph idx="1"/>
          </p:nvPr>
        </p:nvSpPr>
        <p:spPr/>
        <p:txBody>
          <a:bodyPr/>
          <a:lstStyle/>
          <a:p>
            <a:pPr marL="457200" indent="-457200">
              <a:buFont typeface="+mj-lt"/>
              <a:buAutoNum type="arabicPeriod"/>
            </a:pPr>
            <a:r>
              <a:rPr lang="en-US" sz="1700" dirty="0"/>
              <a:t>Overview of Senior Design Project</a:t>
            </a:r>
          </a:p>
          <a:p>
            <a:pPr marL="457200" indent="-457200">
              <a:buFont typeface="+mj-lt"/>
              <a:buAutoNum type="arabicPeriod"/>
            </a:pPr>
            <a:r>
              <a:rPr lang="en-US" sz="1700" dirty="0"/>
              <a:t>Research Area</a:t>
            </a:r>
          </a:p>
          <a:p>
            <a:pPr marL="457200" indent="-457200">
              <a:buFont typeface="+mj-lt"/>
              <a:buAutoNum type="arabicPeriod"/>
            </a:pPr>
            <a:r>
              <a:rPr lang="en-US" sz="1700" dirty="0"/>
              <a:t>Introduction to Compression</a:t>
            </a:r>
          </a:p>
          <a:p>
            <a:pPr marL="457200" indent="-457200">
              <a:buFont typeface="+mj-lt"/>
              <a:buAutoNum type="arabicPeriod"/>
            </a:pPr>
            <a:r>
              <a:rPr lang="en-US" sz="1700" dirty="0"/>
              <a:t>Introduction to Encryption</a:t>
            </a:r>
          </a:p>
          <a:p>
            <a:pPr marL="857250" lvl="1" indent="-457200">
              <a:buFont typeface="+mj-lt"/>
              <a:buAutoNum type="arabicPeriod"/>
            </a:pPr>
            <a:r>
              <a:rPr lang="en-US" sz="1400" dirty="0"/>
              <a:t>Asymmetric Encryption</a:t>
            </a:r>
          </a:p>
          <a:p>
            <a:pPr marL="857250" lvl="1" indent="-457200">
              <a:buFont typeface="+mj-lt"/>
              <a:buAutoNum type="arabicPeriod"/>
            </a:pPr>
            <a:r>
              <a:rPr lang="en-US" sz="1400" dirty="0"/>
              <a:t>Symmetric Encryption</a:t>
            </a:r>
          </a:p>
          <a:p>
            <a:pPr marL="857250" lvl="1" indent="-457200">
              <a:buFont typeface="+mj-lt"/>
              <a:buAutoNum type="arabicPeriod"/>
            </a:pPr>
            <a:r>
              <a:rPr lang="en-US" sz="1400" dirty="0"/>
              <a:t>Comparing the two</a:t>
            </a:r>
          </a:p>
          <a:p>
            <a:pPr marL="857250" lvl="1" indent="-457200">
              <a:buFont typeface="+mj-lt"/>
              <a:buAutoNum type="arabicPeriod"/>
            </a:pPr>
            <a:r>
              <a:rPr lang="en-US" sz="1400" dirty="0"/>
              <a:t>Combining the Two</a:t>
            </a:r>
          </a:p>
          <a:p>
            <a:pPr marL="857250" lvl="1" indent="-457200">
              <a:buFont typeface="+mj-lt"/>
              <a:buAutoNum type="arabicPeriod"/>
            </a:pPr>
            <a:r>
              <a:rPr lang="en-US" sz="1400" dirty="0"/>
              <a:t>Choosing the Right Encryption</a:t>
            </a:r>
          </a:p>
          <a:p>
            <a:pPr marL="457200" indent="-457200">
              <a:buFont typeface="+mj-lt"/>
              <a:buAutoNum type="arabicPeriod"/>
            </a:pPr>
            <a:r>
              <a:rPr lang="en-US" sz="1700" dirty="0"/>
              <a:t>Current Status of the Technology</a:t>
            </a:r>
          </a:p>
          <a:p>
            <a:pPr marL="457200" indent="-457200">
              <a:buFont typeface="+mj-lt"/>
              <a:buAutoNum type="arabicPeriod"/>
            </a:pPr>
            <a:r>
              <a:rPr lang="en-US" sz="1700" dirty="0"/>
              <a:t>Technology Extension</a:t>
            </a:r>
          </a:p>
          <a:p>
            <a:pPr marL="457200" indent="-457200">
              <a:buFont typeface="+mj-lt"/>
              <a:buAutoNum type="arabicPeriod"/>
            </a:pPr>
            <a:r>
              <a:rPr lang="en-US" sz="1700" dirty="0"/>
              <a:t>Practical Contribution of the Technology</a:t>
            </a:r>
          </a:p>
          <a:p>
            <a:pPr marL="457200" indent="-457200">
              <a:buFont typeface="+mj-lt"/>
              <a:buAutoNum type="arabicPeriod"/>
            </a:pPr>
            <a:r>
              <a:rPr lang="en-US" sz="1700" dirty="0"/>
              <a:t>Conclusion</a:t>
            </a:r>
          </a:p>
          <a:p>
            <a:pPr marL="457200" indent="-457200">
              <a:buFont typeface="+mj-lt"/>
              <a:buAutoNum type="arabicPeriod"/>
            </a:pPr>
            <a:r>
              <a:rPr lang="en-US" sz="1700" dirty="0"/>
              <a:t>Technology Paper Evaluation</a:t>
            </a:r>
          </a:p>
          <a:p>
            <a:pPr marL="457200" indent="-457200">
              <a:buFont typeface="+mj-lt"/>
              <a:buAutoNum type="arabicPeriod"/>
            </a:pPr>
            <a:r>
              <a:rPr lang="en-US" sz="1700" dirty="0"/>
              <a:t>References</a:t>
            </a:r>
          </a:p>
          <a:p>
            <a:pPr marL="457200" indent="-457200">
              <a:buFont typeface="+mj-lt"/>
              <a:buAutoNum type="arabicPeriod"/>
            </a:pPr>
            <a:endParaRPr lang="en-US" sz="2000" dirty="0"/>
          </a:p>
          <a:p>
            <a:pPr marL="457200" indent="-457200">
              <a:buFont typeface="+mj-lt"/>
              <a:buAutoNum type="arabicPeriod"/>
            </a:pPr>
            <a:endParaRPr lang="en-US" sz="20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4" name="Audio 3">
            <a:hlinkClick r:id="" action="ppaction://media"/>
            <a:extLst>
              <a:ext uri="{FF2B5EF4-FFF2-40B4-BE49-F238E27FC236}">
                <a16:creationId xmlns:a16="http://schemas.microsoft.com/office/drawing/2014/main" id="{A80165FA-4673-492D-8DDC-41F454B622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775"/>
    </mc:Choice>
    <mc:Fallback xmlns="">
      <p:transition spd="slow" advTm="50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a:t>Practical Contribution of the Technology</a:t>
            </a:r>
          </a:p>
        </p:txBody>
      </p:sp>
      <p:sp>
        <p:nvSpPr>
          <p:cNvPr id="9" name="Content Placeholder 8"/>
          <p:cNvSpPr>
            <a:spLocks noGrp="1"/>
          </p:cNvSpPr>
          <p:nvPr>
            <p:ph idx="1"/>
          </p:nvPr>
        </p:nvSpPr>
        <p:spPr/>
        <p:txBody>
          <a:bodyPr/>
          <a:lstStyle/>
          <a:p>
            <a:r>
              <a:rPr lang="en-US" sz="1600" dirty="0"/>
              <a:t>Execution of malcode exclusively in memory on a remote target without detection, prevention, or the ability to reverse engineer is an incredibly powerful tool in the hacker’s already massive arsenal</a:t>
            </a:r>
          </a:p>
          <a:p>
            <a:r>
              <a:rPr lang="en-US" sz="1600" dirty="0"/>
              <a:t>Cybersecurity engineers need to understand this complex technology in order to effectively prevent an attack from being performed using a packed executable</a:t>
            </a:r>
          </a:p>
          <a:p>
            <a:r>
              <a:rPr lang="en-US" sz="1600" dirty="0"/>
              <a:t>The best offense is a great defense</a:t>
            </a:r>
          </a:p>
          <a:p>
            <a:r>
              <a:rPr lang="en-US" sz="1600" dirty="0"/>
              <a:t>Packers grant hackers the ability to inject malcode into several different executables used in different attacks performed over time</a:t>
            </a:r>
          </a:p>
          <a:p>
            <a:pPr lvl="1"/>
            <a:r>
              <a:rPr lang="en-US" sz="1200" dirty="0"/>
              <a:t>Since the goal is to avoid detection and hinder the ability of security professionals to reverse engineer the executable, the malware may have a much longer lifespan</a:t>
            </a:r>
          </a:p>
          <a:p>
            <a:pPr lvl="1"/>
            <a:r>
              <a:rPr lang="en-US" sz="1200" dirty="0"/>
              <a:t>Signatures and exploits won’t be able to be quickly identified and added to anti-virus databases </a:t>
            </a:r>
          </a:p>
          <a:p>
            <a:pPr lvl="1"/>
            <a:r>
              <a:rPr lang="en-US" sz="1200" dirty="0"/>
              <a:t>Reusing the same malware for different attacks is a massive benefit to hackers since it isn’t trivial to identify and exploit vulnerabilities in today’s systems</a:t>
            </a:r>
          </a:p>
          <a:p>
            <a:endParaRPr lang="en-US" sz="16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358A5BD3-CF00-4EBA-B4AE-E8B6E53EA0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9138466"/>
      </p:ext>
    </p:extLst>
  </p:cSld>
  <p:clrMapOvr>
    <a:masterClrMapping/>
  </p:clrMapOvr>
  <mc:AlternateContent xmlns:mc="http://schemas.openxmlformats.org/markup-compatibility/2006" xmlns:p14="http://schemas.microsoft.com/office/powerpoint/2010/main">
    <mc:Choice Requires="p14">
      <p:transition spd="slow" p14:dur="2000" advTm="87711"/>
    </mc:Choice>
    <mc:Fallback xmlns="">
      <p:transition spd="slow" advTm="87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Conclusion</a:t>
            </a:r>
          </a:p>
        </p:txBody>
      </p:sp>
      <p:sp>
        <p:nvSpPr>
          <p:cNvPr id="9" name="Content Placeholder 8"/>
          <p:cNvSpPr>
            <a:spLocks noGrp="1"/>
          </p:cNvSpPr>
          <p:nvPr>
            <p:ph idx="1"/>
          </p:nvPr>
        </p:nvSpPr>
        <p:spPr/>
        <p:txBody>
          <a:bodyPr/>
          <a:lstStyle/>
          <a:p>
            <a:r>
              <a:rPr lang="en-US" sz="1600" dirty="0"/>
              <a:t>Knowledge and understanding of the tools that hackers use is incredibly important for security professionals</a:t>
            </a:r>
          </a:p>
          <a:p>
            <a:r>
              <a:rPr lang="en-US" sz="1600" dirty="0"/>
              <a:t>More important now than ever to ensure that cyber defenders that are in the position to defend our infrastructure, assets, PII, etc. are just as good (or better) than those whom they are responsible for protecting</a:t>
            </a:r>
          </a:p>
          <a:p>
            <a:pPr lvl="1"/>
            <a:r>
              <a:rPr lang="en-US" sz="1200" dirty="0"/>
              <a:t>Defending citizens, critical infrastructure, customers of an organization, or an organization itself</a:t>
            </a:r>
          </a:p>
          <a:p>
            <a:r>
              <a:rPr lang="en-US" sz="1600" dirty="0"/>
              <a:t>The goal of runtime packers and loaders is to successfully inject malcode into an executable file, send it to a remote machine, decrypt and decompress the payload without detection, and run the payload exclusively in memory</a:t>
            </a:r>
          </a:p>
          <a:p>
            <a:pPr lvl="1"/>
            <a:r>
              <a:rPr lang="en-US" sz="1200" dirty="0"/>
              <a:t>No limit to the number of ways this can be done</a:t>
            </a:r>
          </a:p>
          <a:p>
            <a:r>
              <a:rPr lang="en-US" sz="1600" dirty="0"/>
              <a:t>Identifying the best encryption and compression requires lots of research, trial-and-error, and testing</a:t>
            </a:r>
          </a:p>
          <a:p>
            <a:r>
              <a:rPr lang="en-US" sz="1600" dirty="0"/>
              <a:t>Static compilation of encryption and compression libraries can be extremely large (and thus increase likelihood of detection) and should be considered</a:t>
            </a:r>
          </a:p>
          <a:p>
            <a:endParaRPr lang="en-US" sz="1600" dirty="0"/>
          </a:p>
          <a:p>
            <a:endParaRPr lang="en-US" sz="1600" dirty="0"/>
          </a:p>
          <a:p>
            <a:endParaRPr lang="en-US" sz="16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1C8284CE-5525-48CD-8AE4-07DC7ABE84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64838513"/>
      </p:ext>
    </p:extLst>
  </p:cSld>
  <p:clrMapOvr>
    <a:masterClrMapping/>
  </p:clrMapOvr>
  <mc:AlternateContent xmlns:mc="http://schemas.openxmlformats.org/markup-compatibility/2006" xmlns:p14="http://schemas.microsoft.com/office/powerpoint/2010/main">
    <mc:Choice Requires="p14">
      <p:transition spd="slow" p14:dur="2000" advTm="103292"/>
    </mc:Choice>
    <mc:Fallback xmlns="">
      <p:transition spd="slow" advTm="103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Technology Paper Evaluation</a:t>
            </a:r>
          </a:p>
        </p:txBody>
      </p:sp>
      <p:sp>
        <p:nvSpPr>
          <p:cNvPr id="9" name="Content Placeholder 8"/>
          <p:cNvSpPr>
            <a:spLocks noGrp="1"/>
          </p:cNvSpPr>
          <p:nvPr>
            <p:ph idx="1"/>
          </p:nvPr>
        </p:nvSpPr>
        <p:spPr/>
        <p:txBody>
          <a:bodyPr/>
          <a:lstStyle/>
          <a:p>
            <a:r>
              <a:rPr lang="en-US" sz="1600" dirty="0"/>
              <a:t>The paper has been instrumental in the planning and early development of the components which will be used in the packer. Time spent researching aligned perfectly with the Lockheed Martin project schedule and enabled a strong understanding of the fundamentals before practical application and development began. </a:t>
            </a:r>
          </a:p>
          <a:p>
            <a:r>
              <a:rPr lang="en-US" sz="1600" dirty="0"/>
              <a:t>Some requirements should be adjusted to allow students to use their creativity and judgement when researching and writing their paper. Although it was extremely helpful, the benefits could certainly be enhanced if there were less requirements which tend to guide research into directions that aren’t necessary for a successful project.</a:t>
            </a:r>
          </a:p>
          <a:p>
            <a:r>
              <a:rPr lang="en-US" sz="1600" dirty="0"/>
              <a:t>Consider making this a group project. It would help facilitate teamwork and all students would have a better understanding of the components that other members of the group are responsible for researching. Parts of this paper are consistent across the whole group and would therefore only need to be written once, while allowing all other technical sections to be researched and written by the students who is responsible for them.</a:t>
            </a:r>
          </a:p>
          <a:p>
            <a:r>
              <a:rPr lang="en-US" sz="1600" dirty="0"/>
              <a:t>Overall, extremely beneficial as-is. </a:t>
            </a:r>
          </a:p>
          <a:p>
            <a:endParaRPr lang="en-US" sz="1600" dirty="0"/>
          </a:p>
          <a:p>
            <a:endParaRPr lang="en-US" sz="16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032ACE14-5757-4F8F-90AB-01980B3894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95856437"/>
      </p:ext>
    </p:extLst>
  </p:cSld>
  <p:clrMapOvr>
    <a:masterClrMapping/>
  </p:clrMapOvr>
  <mc:AlternateContent xmlns:mc="http://schemas.openxmlformats.org/markup-compatibility/2006" xmlns:p14="http://schemas.microsoft.com/office/powerpoint/2010/main">
    <mc:Choice Requires="p14">
      <p:transition spd="slow" p14:dur="2000" advTm="177642"/>
    </mc:Choice>
    <mc:Fallback xmlns="">
      <p:transition spd="slow" advTm="177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References</a:t>
            </a:r>
          </a:p>
        </p:txBody>
      </p:sp>
      <p:sp>
        <p:nvSpPr>
          <p:cNvPr id="9" name="Content Placeholder 8"/>
          <p:cNvSpPr>
            <a:spLocks noGrp="1"/>
          </p:cNvSpPr>
          <p:nvPr>
            <p:ph idx="1"/>
          </p:nvPr>
        </p:nvSpPr>
        <p:spPr/>
        <p:txBody>
          <a:bodyPr/>
          <a:lstStyle/>
          <a:p>
            <a:pPr marL="0" indent="0">
              <a:buNone/>
            </a:pPr>
            <a:r>
              <a:rPr lang="en-US" sz="900" dirty="0"/>
              <a:t>[1]	M. Oberhumer, “UPX: the Ultimate Packer for eXecutables - Homepage,” GitHub, Jan. 22, 2020. https://upx.github.io/ (accessed Oct. 25, 	2020).</a:t>
            </a:r>
          </a:p>
          <a:p>
            <a:pPr marL="0" indent="0">
              <a:buNone/>
            </a:pPr>
            <a:r>
              <a:rPr lang="en-US" sz="900" dirty="0"/>
              <a:t>[2]	M. Hawthorne, “What is Compression Ratio? definition &amp; meaning,” Technipages, Aug. 16, 2019. 	https://www.technipages.com/definition/compression-ratio (accessed Oct. 26, 2020).</a:t>
            </a:r>
          </a:p>
          <a:p>
            <a:pPr marL="0" indent="0">
              <a:buNone/>
            </a:pPr>
            <a:r>
              <a:rPr lang="en-US" sz="900" dirty="0"/>
              <a:t>[3]	M. Oberhumer, “UCL data compression library,” oberhumer.com, Jul. 20, 2004. http://www.oberhumer.com/opensource/ucl/ (accessed Oct. 	25, 2020).</a:t>
            </a:r>
          </a:p>
          <a:p>
            <a:pPr marL="0" indent="0">
              <a:buNone/>
            </a:pPr>
            <a:r>
              <a:rPr lang="en-US" sz="900" dirty="0"/>
              <a:t>[4]	MKS075, “Difference between Lossy Compression and Lossless Compression,” GeeksforGeeks, May 22, 2019. 	https://www.geeksforgeeks.org/difference-between-lossy-compression-and-lossless-compression/ (accessed Oct. 26, 2020).</a:t>
            </a:r>
          </a:p>
          <a:p>
            <a:pPr marL="0" indent="0">
              <a:buNone/>
            </a:pPr>
            <a:r>
              <a:rPr lang="en-US" sz="900" dirty="0"/>
              <a:t>[5]	L. Pontarelli, “CCIE Study Notes: Version 4.1 - 2.0 Symmetric Encryption,” Blue Wolf Spirit, Jan. 31, 2017. 	http://www.bluewolfspirit.com/notes/security-written/version_41_20_symmetric_encryp.html (accessed Oct. 26, 2020).</a:t>
            </a:r>
          </a:p>
          <a:p>
            <a:pPr marL="0" indent="0">
              <a:buNone/>
            </a:pPr>
            <a:r>
              <a:rPr lang="en-US" sz="900" dirty="0"/>
              <a:t>[6]	R. Yackel, “When to Use Symmetric vs. Asymmetric Encryption | Keyfactor - Security Boulevard,” Security Boulevard, Jun. 17, 2020. 	https://securityboulevard.com/2020/06/when-to-use-symmetric-vs-asymmetric-encryption-keyfactor/ (accessed Oct. 26, 2020).</a:t>
            </a:r>
          </a:p>
          <a:p>
            <a:pPr marL="0" indent="0">
              <a:buNone/>
            </a:pPr>
            <a:r>
              <a:rPr lang="en-US" sz="900" dirty="0"/>
              <a:t>[7]	M. Palmer, C. Bai, H. Rowlette, A. Chapin, and A. Herrera, “Windows Packer/Loader,” George Mason University, 2020. Accessed: Oct. 10, 	2020.</a:t>
            </a:r>
          </a:p>
          <a:p>
            <a:pPr marL="0" indent="0">
              <a:buNone/>
            </a:pPr>
            <a:r>
              <a:rPr lang="en-US" sz="900" dirty="0"/>
              <a:t>[8]	R. Abrams, “An Introduction to Packers,” WeLiveSecurity, Oct. 28, 2008. </a:t>
            </a:r>
            <a:r>
              <a:rPr lang="en-US" sz="900" dirty="0">
                <a:hlinkClick r:id="rId5"/>
              </a:rPr>
              <a:t>https://www.welivesecurity.com/2008/10/27/an-introduction-to-</a:t>
            </a:r>
            <a:r>
              <a:rPr lang="en-US" sz="900" dirty="0"/>
              <a:t>	packers/ (accessed Oct. 24, 2020).</a:t>
            </a:r>
          </a:p>
          <a:p>
            <a:pPr marL="0" indent="0">
              <a:buNone/>
            </a:pPr>
            <a:r>
              <a:rPr lang="en-US" sz="900" dirty="0"/>
              <a:t>[9]	J. Oberheide, M. Bailey, and F. Jahanian. PolyPack: An Automated Online Packing Service for Optimal Antivirus Evasion. In Proceedings 	of the 3rd USENIX conference on Offensive technologies, August 2009.</a:t>
            </a:r>
          </a:p>
          <a:p>
            <a:pPr marL="0" indent="0">
              <a:buNone/>
            </a:pPr>
            <a:r>
              <a:rPr lang="en-US" sz="900" dirty="0"/>
              <a:t>[10]	T. Brosch and M. Morgenstern. “Runtime packers: The hidden problem?” </a:t>
            </a:r>
            <a:r>
              <a:rPr lang="en-US" sz="900" dirty="0">
                <a:hlinkClick r:id="rId6"/>
              </a:rPr>
              <a:t>https://www.blackhat.com/presentations/bh-usa-06/BH-US-06-</a:t>
            </a:r>
            <a:r>
              <a:rPr lang="en-US" sz="900" dirty="0"/>
              <a:t>	Morgenstern.pdf, 2006.</a:t>
            </a:r>
          </a:p>
          <a:p>
            <a:pPr marL="0" indent="0">
              <a:buNone/>
            </a:pPr>
            <a:r>
              <a:rPr lang="en-US" sz="900" dirty="0"/>
              <a:t>[11]	P. O’Kane, S. Sezer, and K. McLaughlin, “Obfuscation: The Hidden Malware,” IEEE Security Privacy, vol. 9, no. 5, pp. 41–47, Sep. 2011, 	doi: 10.1109/MSP.2011.98.</a:t>
            </a:r>
          </a:p>
          <a:p>
            <a:pPr marL="0" indent="0">
              <a:buNone/>
            </a:pPr>
            <a:r>
              <a:rPr lang="en-US" sz="900" dirty="0"/>
              <a:t>[12]	A. Swinnen and A. Mesbahi, “One packer to rule them all: Empirical identification, comparison and circumvention of current antivirus 	detection techniques.,” BlackHat USA, 2014. Available online: </a:t>
            </a:r>
            <a:r>
              <a:rPr lang="en-US" sz="900" dirty="0">
                <a:hlinkClick r:id="rId7"/>
              </a:rPr>
              <a:t>https://www.blackhat.com/docs/us-14/materials/us-14-Mesbahi-One-Packer-</a:t>
            </a:r>
            <a:r>
              <a:rPr lang="en-US" sz="900" dirty="0"/>
              <a:t>	To-Rule-Them-All-WP.pdf.</a:t>
            </a:r>
          </a:p>
          <a:p>
            <a:pPr marL="0" indent="0">
              <a:buNone/>
            </a:pPr>
            <a:endParaRPr lang="en-US" sz="900" dirty="0"/>
          </a:p>
          <a:p>
            <a:pPr marL="0" indent="0">
              <a:buNone/>
            </a:pPr>
            <a:endParaRPr lang="en-US" sz="900" dirty="0"/>
          </a:p>
          <a:p>
            <a:endParaRPr lang="en-US" sz="16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50B6EF7D-B7C6-487F-8187-786663479ED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39661969"/>
      </p:ext>
    </p:extLst>
  </p:cSld>
  <p:clrMapOvr>
    <a:masterClrMapping/>
  </p:clrMapOvr>
  <mc:AlternateContent xmlns:mc="http://schemas.openxmlformats.org/markup-compatibility/2006" xmlns:p14="http://schemas.microsoft.com/office/powerpoint/2010/main">
    <mc:Choice Requires="p14">
      <p:transition spd="slow" p14:dur="2000" advTm="4968"/>
    </mc:Choice>
    <mc:Fallback xmlns="">
      <p:transition spd="slow" advTm="4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Overview of Senior Design Project</a:t>
            </a:r>
          </a:p>
        </p:txBody>
      </p:sp>
      <p:sp>
        <p:nvSpPr>
          <p:cNvPr id="9" name="Content Placeholder 8"/>
          <p:cNvSpPr>
            <a:spLocks noGrp="1"/>
          </p:cNvSpPr>
          <p:nvPr>
            <p:ph idx="1"/>
          </p:nvPr>
        </p:nvSpPr>
        <p:spPr/>
        <p:txBody>
          <a:bodyPr/>
          <a:lstStyle/>
          <a:p>
            <a:r>
              <a:rPr lang="en-US" dirty="0"/>
              <a:t>Packer/Loader Part II</a:t>
            </a:r>
          </a:p>
          <a:p>
            <a:pPr lvl="1"/>
            <a:r>
              <a:rPr lang="en-US" sz="2000" dirty="0"/>
              <a:t>Expansion of Part I to include Linux capabilities</a:t>
            </a:r>
          </a:p>
          <a:p>
            <a:pPr lvl="1"/>
            <a:r>
              <a:rPr lang="en-US" sz="2000" dirty="0"/>
              <a:t>Improvement of existing Windows capabilities</a:t>
            </a:r>
          </a:p>
          <a:p>
            <a:pPr lvl="1"/>
            <a:r>
              <a:rPr lang="en-US" sz="2000" dirty="0"/>
              <a:t>Encrypt and compress PE and ELF binary executables </a:t>
            </a:r>
          </a:p>
          <a:p>
            <a:pPr lvl="1"/>
            <a:r>
              <a:rPr lang="en-US" sz="2000" dirty="0"/>
              <a:t>Unique stub to avoid AV detection</a:t>
            </a:r>
          </a:p>
          <a:p>
            <a:pPr lvl="1"/>
            <a:r>
              <a:rPr lang="en-US" sz="2000" dirty="0"/>
              <a:t>Execute payload in remote host exclusively in memory</a:t>
            </a:r>
          </a:p>
          <a:p>
            <a:pPr lvl="1"/>
            <a:endParaRPr lang="en-US"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3CA6CB30-AFAB-4ADA-9D4C-159A7CB2BE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74918652"/>
      </p:ext>
    </p:extLst>
  </p:cSld>
  <p:clrMapOvr>
    <a:masterClrMapping/>
  </p:clrMapOvr>
  <mc:AlternateContent xmlns:mc="http://schemas.openxmlformats.org/markup-compatibility/2006" xmlns:p14="http://schemas.microsoft.com/office/powerpoint/2010/main">
    <mc:Choice Requires="p14">
      <p:transition spd="slow" p14:dur="2000" advTm="55469"/>
    </mc:Choice>
    <mc:Fallback xmlns="">
      <p:transition spd="slow" advTm="5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Research Area</a:t>
            </a:r>
          </a:p>
        </p:txBody>
      </p:sp>
      <p:sp>
        <p:nvSpPr>
          <p:cNvPr id="9" name="Content Placeholder 8"/>
          <p:cNvSpPr>
            <a:spLocks noGrp="1"/>
          </p:cNvSpPr>
          <p:nvPr>
            <p:ph idx="1"/>
          </p:nvPr>
        </p:nvSpPr>
        <p:spPr/>
        <p:txBody>
          <a:bodyPr/>
          <a:lstStyle/>
          <a:p>
            <a:r>
              <a:rPr lang="en-US" dirty="0"/>
              <a:t>Encryption</a:t>
            </a:r>
          </a:p>
          <a:p>
            <a:pPr lvl="1"/>
            <a:r>
              <a:rPr lang="en-US" sz="2000" dirty="0"/>
              <a:t>Identify the most platform-compatible encryption library</a:t>
            </a:r>
          </a:p>
          <a:p>
            <a:pPr lvl="1"/>
            <a:r>
              <a:rPr lang="en-US" sz="2000" dirty="0"/>
              <a:t>Secure, password-based encryption</a:t>
            </a:r>
          </a:p>
          <a:p>
            <a:pPr lvl="1"/>
            <a:r>
              <a:rPr lang="en-US" sz="2000" dirty="0"/>
              <a:t>Static compilation of components of encryption library</a:t>
            </a:r>
          </a:p>
          <a:p>
            <a:pPr lvl="2"/>
            <a:r>
              <a:rPr lang="en-US" sz="1600" dirty="0"/>
              <a:t>.lib for Windows </a:t>
            </a:r>
          </a:p>
          <a:p>
            <a:pPr lvl="2"/>
            <a:r>
              <a:rPr lang="en-US" sz="1600" dirty="0"/>
              <a:t>.a for Linux</a:t>
            </a:r>
          </a:p>
          <a:p>
            <a:pPr lvl="1"/>
            <a:r>
              <a:rPr lang="en-US" sz="2000" dirty="0"/>
              <a:t>Testing encryption libraries such as OpenSSL and </a:t>
            </a:r>
            <a:r>
              <a:rPr lang="en-US" sz="2000" dirty="0" err="1"/>
              <a:t>Libsodium</a:t>
            </a:r>
            <a:endParaRPr lang="en-US" sz="2000" dirty="0"/>
          </a:p>
          <a:p>
            <a:pPr lvl="1"/>
            <a:r>
              <a:rPr lang="en-US" sz="2000" dirty="0"/>
              <a:t>Mapping relevant components of each (or either) library</a:t>
            </a:r>
          </a:p>
          <a:p>
            <a:pPr lvl="1"/>
            <a:r>
              <a:rPr lang="en-US" sz="2000" dirty="0"/>
              <a:t>Use only the necessary library files in static compilation to reduce overall size </a:t>
            </a:r>
          </a:p>
          <a:p>
            <a:pPr lvl="2"/>
            <a:r>
              <a:rPr lang="en-US" sz="1600" dirty="0"/>
              <a:t>No need for entire library of encryption algorithms</a:t>
            </a:r>
          </a:p>
          <a:p>
            <a:pPr lvl="1"/>
            <a:endParaRPr lang="en-US"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7600CED2-EA84-486D-94A8-992B062CB0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06888993"/>
      </p:ext>
    </p:extLst>
  </p:cSld>
  <p:clrMapOvr>
    <a:masterClrMapping/>
  </p:clrMapOvr>
  <mc:AlternateContent xmlns:mc="http://schemas.openxmlformats.org/markup-compatibility/2006" xmlns:p14="http://schemas.microsoft.com/office/powerpoint/2010/main">
    <mc:Choice Requires="p14">
      <p:transition spd="slow" p14:dur="2000" advTm="93284"/>
    </mc:Choice>
    <mc:Fallback xmlns="">
      <p:transition spd="slow" advTm="93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Research Area</a:t>
            </a:r>
          </a:p>
        </p:txBody>
      </p:sp>
      <p:sp>
        <p:nvSpPr>
          <p:cNvPr id="9" name="Content Placeholder 8"/>
          <p:cNvSpPr>
            <a:spLocks noGrp="1"/>
          </p:cNvSpPr>
          <p:nvPr>
            <p:ph idx="1"/>
          </p:nvPr>
        </p:nvSpPr>
        <p:spPr/>
        <p:txBody>
          <a:bodyPr/>
          <a:lstStyle/>
          <a:p>
            <a:r>
              <a:rPr lang="en-US" dirty="0"/>
              <a:t>Compression</a:t>
            </a:r>
          </a:p>
          <a:p>
            <a:pPr lvl="1"/>
            <a:r>
              <a:rPr lang="en-US" sz="2000" dirty="0"/>
              <a:t>Identify the most platform-compatible compression library</a:t>
            </a:r>
          </a:p>
          <a:p>
            <a:pPr lvl="1"/>
            <a:r>
              <a:rPr lang="en-US" sz="2000" dirty="0"/>
              <a:t>Static compilation of compression library components that will be used </a:t>
            </a:r>
          </a:p>
          <a:p>
            <a:pPr lvl="2"/>
            <a:r>
              <a:rPr lang="en-US" sz="1600" dirty="0"/>
              <a:t>.lib for Windows</a:t>
            </a:r>
          </a:p>
          <a:p>
            <a:pPr lvl="2"/>
            <a:r>
              <a:rPr lang="en-US" sz="1600" dirty="0"/>
              <a:t>.a for Linux</a:t>
            </a:r>
          </a:p>
          <a:p>
            <a:pPr lvl="1"/>
            <a:r>
              <a:rPr lang="en-US" sz="2000" dirty="0"/>
              <a:t>Utilizing industry standard UPX or potentially using the </a:t>
            </a:r>
            <a:r>
              <a:rPr lang="en-US" sz="2000" dirty="0" err="1"/>
              <a:t>miniz</a:t>
            </a:r>
            <a:r>
              <a:rPr lang="en-US" sz="2000" dirty="0"/>
              <a:t> library which is a stripped version of </a:t>
            </a:r>
            <a:r>
              <a:rPr lang="en-US" sz="2000" dirty="0" err="1"/>
              <a:t>zlib</a:t>
            </a:r>
            <a:endParaRPr lang="en-US" sz="2000" dirty="0"/>
          </a:p>
          <a:p>
            <a:pPr lvl="1"/>
            <a:r>
              <a:rPr lang="en-US" sz="2000" dirty="0"/>
              <a:t>Like encryption, need to map the components of the library that will be necessary for both compression and decompression</a:t>
            </a:r>
          </a:p>
          <a:p>
            <a:pPr lvl="1"/>
            <a:r>
              <a:rPr lang="en-US" sz="2000" dirty="0" err="1"/>
              <a:t>Miniz</a:t>
            </a:r>
            <a:r>
              <a:rPr lang="en-US" sz="2000" dirty="0"/>
              <a:t> compression seems to be the right choice given that UPX is very easily detected </a:t>
            </a:r>
            <a:r>
              <a:rPr lang="en-US" sz="2000"/>
              <a:t>by antivirus </a:t>
            </a:r>
            <a:endParaRPr lang="en-US" sz="20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34760352-1A0F-42EA-BC89-E4318D1CF8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76363399"/>
      </p:ext>
    </p:extLst>
  </p:cSld>
  <p:clrMapOvr>
    <a:masterClrMapping/>
  </p:clrMapOvr>
  <mc:AlternateContent xmlns:mc="http://schemas.openxmlformats.org/markup-compatibility/2006" xmlns:p14="http://schemas.microsoft.com/office/powerpoint/2010/main">
    <mc:Choice Requires="p14">
      <p:transition spd="slow" p14:dur="2000" advTm="62773"/>
    </mc:Choice>
    <mc:Fallback xmlns="">
      <p:transition spd="slow" advTm="62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Introduction to Compression	</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p:txBody>
              <a:bodyPr/>
              <a:lstStyle/>
              <a:p>
                <a:r>
                  <a:rPr lang="en-US" sz="1600" dirty="0"/>
                  <a:t>Considering which compression format to use</a:t>
                </a:r>
              </a:p>
              <a:p>
                <a:pPr lvl="1"/>
                <a:r>
                  <a:rPr lang="en-US" sz="1200" dirty="0"/>
                  <a:t>Execution of the packed executable needs to occur exclusively in memory (AKA Runtime Packer)</a:t>
                </a:r>
              </a:p>
              <a:p>
                <a:pPr lvl="1"/>
                <a:r>
                  <a:rPr lang="en-US" sz="1200" dirty="0"/>
                  <a:t>Loader needs to be compatible with both Linux and Windows</a:t>
                </a:r>
              </a:p>
              <a:p>
                <a:pPr lvl="1"/>
                <a:r>
                  <a:rPr lang="en-US" sz="1200" dirty="0"/>
                  <a:t>Static compilation of library; open-source</a:t>
                </a:r>
              </a:p>
              <a:p>
                <a:r>
                  <a:rPr lang="en-US" sz="1600" dirty="0"/>
                  <a:t>Ultimate Packer for Executables (UPX) is compatible with several operating systems [1] </a:t>
                </a:r>
              </a:p>
              <a:p>
                <a:pPr lvl="1"/>
                <a:r>
                  <a:rPr lang="en-US" sz="1200" dirty="0"/>
                  <a:t>Recognized as an industry standard</a:t>
                </a:r>
              </a:p>
              <a:p>
                <a:pPr lvl="1"/>
                <a:r>
                  <a:rPr lang="en-US" sz="1200" dirty="0"/>
                  <a:t>Free, open-source, written in C++ </a:t>
                </a:r>
              </a:p>
              <a:p>
                <a:r>
                  <a:rPr lang="en-US" sz="1600" dirty="0"/>
                  <a:t>Primary advantage of UPX is its excellent compression ratio</a:t>
                </a:r>
              </a:p>
              <a:p>
                <a:pPr lvl="1"/>
                <a14:m>
                  <m:oMath xmlns:m="http://schemas.openxmlformats.org/officeDocument/2006/math">
                    <m:r>
                      <a:rPr lang="en-US" sz="1200" b="0" i="1" smtClean="0">
                        <a:latin typeface="Cambria Math" panose="02040503050406030204" pitchFamily="18" charset="0"/>
                      </a:rPr>
                      <m:t>𝐶𝑜𝑚𝑝𝑟𝑒𝑠𝑠𝑖𝑜𝑛</m:t>
                    </m:r>
                    <m:r>
                      <a:rPr lang="en-US" sz="1200" b="0" i="1" smtClean="0">
                        <a:latin typeface="Cambria Math" panose="02040503050406030204" pitchFamily="18" charset="0"/>
                      </a:rPr>
                      <m:t> </m:t>
                    </m:r>
                    <m:r>
                      <a:rPr lang="en-US" sz="1200" b="0" i="1" smtClean="0">
                        <a:latin typeface="Cambria Math" panose="02040503050406030204" pitchFamily="18" charset="0"/>
                      </a:rPr>
                      <m:t>𝑅𝑎𝑡𝑖𝑜</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𝑈𝑛𝑐𝑜𝑚𝑝𝑟𝑒𝑠𝑠𝑒𝑑</m:t>
                        </m:r>
                        <m:r>
                          <a:rPr lang="en-US" sz="1200" b="0" i="1" smtClean="0">
                            <a:latin typeface="Cambria Math" panose="02040503050406030204" pitchFamily="18" charset="0"/>
                          </a:rPr>
                          <m:t> </m:t>
                        </m:r>
                        <m:r>
                          <a:rPr lang="en-US" sz="1200" b="0" i="1" smtClean="0">
                            <a:latin typeface="Cambria Math" panose="02040503050406030204" pitchFamily="18" charset="0"/>
                          </a:rPr>
                          <m:t>𝑆𝑖𝑧𝑒</m:t>
                        </m:r>
                      </m:num>
                      <m:den>
                        <m:r>
                          <a:rPr lang="en-US" sz="1200" b="0" i="1" smtClean="0">
                            <a:latin typeface="Cambria Math" panose="02040503050406030204" pitchFamily="18" charset="0"/>
                          </a:rPr>
                          <m:t>𝐶𝑜𝑚𝑝𝑟𝑒𝑠𝑠𝑒𝑑</m:t>
                        </m:r>
                        <m:r>
                          <a:rPr lang="en-US" sz="1200" b="0" i="1" smtClean="0">
                            <a:latin typeface="Cambria Math" panose="02040503050406030204" pitchFamily="18" charset="0"/>
                          </a:rPr>
                          <m:t> </m:t>
                        </m:r>
                        <m:r>
                          <a:rPr lang="en-US" sz="1200" b="0" i="1" smtClean="0">
                            <a:latin typeface="Cambria Math" panose="02040503050406030204" pitchFamily="18" charset="0"/>
                          </a:rPr>
                          <m:t>𝑆𝑖𝑧𝑒</m:t>
                        </m:r>
                      </m:den>
                    </m:f>
                    <m:r>
                      <a:rPr lang="en-US" sz="1200" b="0" i="1" smtClean="0">
                        <a:latin typeface="Cambria Math" panose="02040503050406030204" pitchFamily="18" charset="0"/>
                      </a:rPr>
                      <m:t> </m:t>
                    </m:r>
                  </m:oMath>
                </a14:m>
                <a:endParaRPr lang="en-US" sz="1200" b="0" dirty="0"/>
              </a:p>
              <a:p>
                <a:pPr lvl="1"/>
                <a:r>
                  <a:rPr lang="en-US" sz="1200" b="0" dirty="0"/>
                  <a:t>Lower compression ratios are ideal</a:t>
                </a:r>
              </a:p>
              <a:p>
                <a:pPr lvl="1"/>
                <a:r>
                  <a:rPr lang="en-US" sz="1200" b="0" dirty="0"/>
                  <a:t>The more a file is compressed, the more resources it will require to decompress it and bring back the original code [2]. Decompression speed can be ignored for the most part in this project since the file sizes before and after compression will be marginal considering the speed of modern computers</a:t>
                </a:r>
              </a:p>
              <a:p>
                <a:r>
                  <a:rPr lang="en-US" sz="1600" dirty="0"/>
                  <a:t>UPX data compression algorithm called UCL which is a free, open-source reimplementation of the NRV compression algorithms [3]</a:t>
                </a:r>
              </a:p>
              <a:p>
                <a:pPr lvl="1"/>
                <a:r>
                  <a:rPr lang="en-US" sz="1200" b="0" dirty="0"/>
                  <a:t>UCL decompression is very fast and requires no additional memory</a:t>
                </a:r>
              </a:p>
              <a:p>
                <a:pPr lvl="1"/>
                <a:endParaRPr lang="en-US" sz="1200" b="0" dirty="0"/>
              </a:p>
              <a:p>
                <a:pPr lvl="1"/>
                <a:endParaRPr lang="en-US" sz="1200" dirty="0"/>
              </a:p>
              <a:p>
                <a:endParaRPr lang="en-US" sz="1600" dirty="0"/>
              </a:p>
              <a:p>
                <a:pPr lvl="1"/>
                <a:endParaRPr lang="en-US" sz="12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blipFill>
                <a:blip r:embed="rId5"/>
                <a:stretch>
                  <a:fillRect l="-523" t="-1280" r="-374" b="-10560"/>
                </a:stretch>
              </a:blipFill>
            </p:spPr>
            <p:txBody>
              <a:bodyPr/>
              <a:lstStyle/>
              <a:p>
                <a:r>
                  <a:rPr lang="en-US">
                    <a:noFill/>
                  </a:rPr>
                  <a:t> </a:t>
                </a:r>
              </a:p>
            </p:txBody>
          </p:sp>
        </mc:Fallback>
      </mc:AlternateContent>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7" name="Audio 6">
            <a:hlinkClick r:id="" action="ppaction://media"/>
            <a:extLst>
              <a:ext uri="{FF2B5EF4-FFF2-40B4-BE49-F238E27FC236}">
                <a16:creationId xmlns:a16="http://schemas.microsoft.com/office/drawing/2014/main" id="{39D06D65-70B4-4750-BF94-3A9827ACB4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13273095"/>
      </p:ext>
    </p:extLst>
  </p:cSld>
  <p:clrMapOvr>
    <a:masterClrMapping/>
  </p:clrMapOvr>
  <mc:AlternateContent xmlns:mc="http://schemas.openxmlformats.org/markup-compatibility/2006" xmlns:p14="http://schemas.microsoft.com/office/powerpoint/2010/main">
    <mc:Choice Requires="p14">
      <p:transition spd="slow" p14:dur="2000" advTm="114276"/>
    </mc:Choice>
    <mc:Fallback xmlns="">
      <p:transition spd="slow" advTm="114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Introduction to Compression</a:t>
            </a:r>
          </a:p>
        </p:txBody>
      </p:sp>
      <p:sp>
        <p:nvSpPr>
          <p:cNvPr id="9" name="Content Placeholder 8"/>
          <p:cNvSpPr>
            <a:spLocks noGrp="1"/>
          </p:cNvSpPr>
          <p:nvPr>
            <p:ph idx="1"/>
          </p:nvPr>
        </p:nvSpPr>
        <p:spPr/>
        <p:txBody>
          <a:bodyPr/>
          <a:lstStyle/>
          <a:p>
            <a:r>
              <a:rPr lang="en-US" sz="1600" dirty="0"/>
              <a:t>Compression types</a:t>
            </a:r>
          </a:p>
          <a:p>
            <a:pPr lvl="1"/>
            <a:r>
              <a:rPr lang="en-US" sz="1400" dirty="0"/>
              <a:t>Lossy</a:t>
            </a:r>
            <a:r>
              <a:rPr lang="en-US" sz="1200" dirty="0"/>
              <a:t> </a:t>
            </a:r>
          </a:p>
          <a:p>
            <a:pPr lvl="2"/>
            <a:r>
              <a:rPr lang="en-US" sz="1100" dirty="0"/>
              <a:t>Doesn’t restore files to original form [4]</a:t>
            </a:r>
          </a:p>
          <a:p>
            <a:pPr lvl="2"/>
            <a:r>
              <a:rPr lang="en-US" sz="1100" dirty="0"/>
              <a:t>Compromises quality of data</a:t>
            </a:r>
          </a:p>
          <a:p>
            <a:pPr lvl="2"/>
            <a:r>
              <a:rPr lang="en-US" sz="1100" dirty="0"/>
              <a:t>AKA irreversible compression </a:t>
            </a:r>
          </a:p>
          <a:p>
            <a:pPr lvl="2"/>
            <a:r>
              <a:rPr lang="en-US" sz="1100" dirty="0"/>
              <a:t>Primarily used for compression of images, audio, and videos</a:t>
            </a:r>
          </a:p>
          <a:p>
            <a:pPr lvl="1"/>
            <a:r>
              <a:rPr lang="en-US" sz="1400" dirty="0"/>
              <a:t>Lossless</a:t>
            </a:r>
          </a:p>
          <a:p>
            <a:pPr lvl="2"/>
            <a:r>
              <a:rPr lang="en-US" sz="1100" dirty="0"/>
              <a:t>File is restored to its original form [4]</a:t>
            </a:r>
          </a:p>
          <a:p>
            <a:pPr lvl="2"/>
            <a:r>
              <a:rPr lang="en-US" sz="1100" dirty="0"/>
              <a:t>Preserves the quality of data</a:t>
            </a:r>
          </a:p>
          <a:p>
            <a:pPr lvl="2"/>
            <a:r>
              <a:rPr lang="en-US" sz="1100" dirty="0"/>
              <a:t>Primarily used for compression of programs, text files, etc. where missing data is very evident</a:t>
            </a:r>
          </a:p>
          <a:p>
            <a:r>
              <a:rPr lang="en-US" sz="1900" dirty="0"/>
              <a:t>UCL is a lossless compression algorithm that is ideal for this type of project</a:t>
            </a:r>
          </a:p>
          <a:p>
            <a:pPr lvl="2"/>
            <a:endParaRPr lang="en-US" sz="1100" dirty="0"/>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5B58AA39-497B-4985-99A6-F9288F0D24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3250485"/>
      </p:ext>
    </p:extLst>
  </p:cSld>
  <p:clrMapOvr>
    <a:masterClrMapping/>
  </p:clrMapOvr>
  <mc:AlternateContent xmlns:mc="http://schemas.openxmlformats.org/markup-compatibility/2006" xmlns:p14="http://schemas.microsoft.com/office/powerpoint/2010/main">
    <mc:Choice Requires="p14">
      <p:transition spd="slow" p14:dur="2000" advTm="41387"/>
    </mc:Choice>
    <mc:Fallback xmlns="">
      <p:transition spd="slow" advTm="41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Introduction to Encryption</a:t>
            </a:r>
          </a:p>
        </p:txBody>
      </p:sp>
      <p:sp>
        <p:nvSpPr>
          <p:cNvPr id="9" name="Content Placeholder 8"/>
          <p:cNvSpPr>
            <a:spLocks noGrp="1"/>
          </p:cNvSpPr>
          <p:nvPr>
            <p:ph idx="1"/>
          </p:nvPr>
        </p:nvSpPr>
        <p:spPr/>
        <p:txBody>
          <a:bodyPr/>
          <a:lstStyle/>
          <a:p>
            <a:r>
              <a:rPr lang="en-US" sz="1600" dirty="0"/>
              <a:t>Countless number of encryption algorithms</a:t>
            </a:r>
          </a:p>
          <a:p>
            <a:pPr lvl="1"/>
            <a:r>
              <a:rPr lang="en-US" sz="1200" dirty="0"/>
              <a:t>Vary in security, complexity, compatibility, and practical use cases</a:t>
            </a:r>
          </a:p>
          <a:p>
            <a:r>
              <a:rPr lang="en-US" sz="1600" dirty="0"/>
              <a:t>Two main types</a:t>
            </a:r>
          </a:p>
          <a:p>
            <a:pPr lvl="1"/>
            <a:r>
              <a:rPr lang="en-US" sz="1200" dirty="0"/>
              <a:t>Asymmetric and Symmetric</a:t>
            </a:r>
          </a:p>
          <a:p>
            <a:r>
              <a:rPr lang="en-US" sz="1600" dirty="0"/>
              <a:t>Asymmetric encryption</a:t>
            </a:r>
          </a:p>
          <a:p>
            <a:pPr lvl="1"/>
            <a:r>
              <a:rPr lang="en-US" sz="1200" dirty="0"/>
              <a:t>Encryption is done using two keys – public and private</a:t>
            </a:r>
          </a:p>
          <a:p>
            <a:pPr lvl="1"/>
            <a:r>
              <a:rPr lang="en-US" sz="1200" dirty="0"/>
              <a:t>Public keys are known by trusted endpoints</a:t>
            </a:r>
          </a:p>
          <a:p>
            <a:pPr lvl="1"/>
            <a:r>
              <a:rPr lang="en-US" sz="1200" dirty="0"/>
              <a:t>Private keys are known only by the individuals</a:t>
            </a:r>
          </a:p>
          <a:p>
            <a:pPr lvl="1"/>
            <a:r>
              <a:rPr lang="en-US" sz="1200" dirty="0"/>
              <a:t>AKA Public Key Encryption (PKE)</a:t>
            </a:r>
          </a:p>
          <a:p>
            <a:pPr lvl="1"/>
            <a:r>
              <a:rPr lang="en-US" sz="1200" dirty="0"/>
              <a:t>Very commonly used today</a:t>
            </a:r>
          </a:p>
          <a:p>
            <a:r>
              <a:rPr lang="en-US" sz="1600" dirty="0"/>
              <a:t>Symmetric Encryption</a:t>
            </a:r>
          </a:p>
          <a:p>
            <a:pPr lvl="1"/>
            <a:r>
              <a:rPr lang="en-US" sz="1200" dirty="0"/>
              <a:t>Encryption is done with one key known by both the sender and the recipient</a:t>
            </a:r>
          </a:p>
          <a:p>
            <a:pPr lvl="1"/>
            <a:r>
              <a:rPr lang="en-US" sz="1200" dirty="0"/>
              <a:t>Some algorithms require a key that is equal in length to the data being encrypted</a:t>
            </a:r>
          </a:p>
          <a:p>
            <a:pPr lvl="1"/>
            <a:r>
              <a:rPr lang="en-US" sz="1200" dirty="0"/>
              <a:t>Key lengths don’t necessarily determine the security of a symmetric encryption algorithm and large key sizes can create storage issues since they effectively double the size of the file </a:t>
            </a:r>
          </a:p>
        </p:txBody>
      </p:sp>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2" name="Audio 1">
            <a:hlinkClick r:id="" action="ppaction://media"/>
            <a:extLst>
              <a:ext uri="{FF2B5EF4-FFF2-40B4-BE49-F238E27FC236}">
                <a16:creationId xmlns:a16="http://schemas.microsoft.com/office/drawing/2014/main" id="{BAB7C67C-FF99-4BBA-A13E-10E529A217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71867537"/>
      </p:ext>
    </p:extLst>
  </p:cSld>
  <p:clrMapOvr>
    <a:masterClrMapping/>
  </p:clrMapOvr>
  <mc:AlternateContent xmlns:mc="http://schemas.openxmlformats.org/markup-compatibility/2006" xmlns:p14="http://schemas.microsoft.com/office/powerpoint/2010/main">
    <mc:Choice Requires="p14">
      <p:transition spd="slow" p14:dur="2000" advTm="124979"/>
    </mc:Choice>
    <mc:Fallback xmlns="">
      <p:transition spd="slow" advTm="124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Asymmetric Encryption </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p:txBody>
              <a:bodyPr/>
              <a:lstStyle/>
              <a:p>
                <a:r>
                  <a:rPr lang="en-US" sz="1600" dirty="0"/>
                  <a:t>Alice wishes to send Bob an encrypted message, C, using encryption algorithm, E, to encrypt the original message, M, using Bob’s public key, </a:t>
                </a:r>
                <a14:m>
                  <m:oMath xmlns:m="http://schemas.openxmlformats.org/officeDocument/2006/math">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𝑈</m:t>
                        </m:r>
                      </m:e>
                      <m:sub>
                        <m:r>
                          <a:rPr lang="en-US" sz="1600" b="0" i="1" smtClean="0">
                            <a:latin typeface="Cambria Math" panose="02040503050406030204" pitchFamily="18" charset="0"/>
                          </a:rPr>
                          <m:t>𝐵</m:t>
                        </m:r>
                      </m:sub>
                    </m:sSub>
                  </m:oMath>
                </a14:m>
                <a:endParaRPr lang="en-US" sz="1600" dirty="0"/>
              </a:p>
              <a:p>
                <a:endParaRPr lang="en-US" sz="1600" dirty="0"/>
              </a:p>
              <a:p>
                <a:pPr marL="457200" lvl="1" indent="0" algn="ctr">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𝐶</m:t>
                      </m:r>
                      <m:r>
                        <a:rPr lang="en-US" sz="1600" b="0" i="1" smtClean="0">
                          <a:latin typeface="Cambria Math" panose="02040503050406030204" pitchFamily="18" charset="0"/>
                        </a:rPr>
                        <m:t>=</m:t>
                      </m:r>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𝑈</m:t>
                          </m:r>
                        </m:e>
                        <m:sub>
                          <m:r>
                            <a:rPr lang="en-US" sz="1600" b="0" i="1" smtClean="0">
                              <a:latin typeface="Cambria Math" panose="02040503050406030204" pitchFamily="18" charset="0"/>
                            </a:rPr>
                            <m:t>𝐵</m:t>
                          </m:r>
                        </m:sub>
                      </m:sSub>
                      <m:r>
                        <a:rPr lang="en-US" sz="1600" b="0" i="1" smtClean="0">
                          <a:latin typeface="Cambria Math" panose="02040503050406030204" pitchFamily="18" charset="0"/>
                        </a:rPr>
                        <m:t>, </m:t>
                      </m:r>
                      <m:r>
                        <a:rPr lang="en-US" sz="1600" b="0" i="1" smtClean="0">
                          <a:latin typeface="Cambria Math" panose="02040503050406030204" pitchFamily="18" charset="0"/>
                        </a:rPr>
                        <m:t>𝑀</m:t>
                      </m:r>
                      <m:r>
                        <a:rPr lang="en-US" sz="1600" b="0" i="1" smtClean="0">
                          <a:latin typeface="Cambria Math" panose="02040503050406030204" pitchFamily="18" charset="0"/>
                        </a:rPr>
                        <m:t>)</m:t>
                      </m:r>
                    </m:oMath>
                  </m:oMathPara>
                </a14:m>
                <a:endParaRPr lang="en-US" sz="1600" dirty="0"/>
              </a:p>
              <a:p>
                <a:pPr marL="457200" lvl="1" indent="0" algn="ctr">
                  <a:buNone/>
                </a:pPr>
                <a:endParaRPr lang="en-US" sz="1600" dirty="0"/>
              </a:p>
              <a:p>
                <a:r>
                  <a:rPr lang="en-US" sz="1600" dirty="0"/>
                  <a:t>When Bob receives the message from Alice, he will decrypt the message using decryption algorithm, D, using his own private key, </a:t>
                </a:r>
                <a14:m>
                  <m:oMath xmlns:m="http://schemas.openxmlformats.org/officeDocument/2006/math">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𝐵</m:t>
                        </m:r>
                      </m:sub>
                    </m:sSub>
                  </m:oMath>
                </a14:m>
                <a:endParaRPr lang="en-US" sz="1600" dirty="0"/>
              </a:p>
              <a:p>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𝑀</m:t>
                      </m:r>
                      <m:r>
                        <a:rPr lang="en-US" sz="1600" b="0" i="1" smtClean="0">
                          <a:latin typeface="Cambria Math" panose="02040503050406030204" pitchFamily="18" charset="0"/>
                        </a:rPr>
                        <m:t>=</m:t>
                      </m:r>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𝐵</m:t>
                              </m:r>
                            </m:sub>
                          </m:sSub>
                          <m:r>
                            <a:rPr lang="en-US" sz="1600" b="0" i="1" smtClean="0">
                              <a:latin typeface="Cambria Math" panose="02040503050406030204" pitchFamily="18" charset="0"/>
                            </a:rPr>
                            <m:t>,</m:t>
                          </m:r>
                          <m:r>
                            <a:rPr lang="en-US" sz="1600" b="0" i="1" smtClean="0">
                              <a:latin typeface="Cambria Math" panose="02040503050406030204" pitchFamily="18" charset="0"/>
                            </a:rPr>
                            <m:t>𝐶</m:t>
                          </m:r>
                        </m:e>
                      </m:d>
                      <m:r>
                        <a:rPr lang="en-US" sz="1600" b="0" i="1" smtClean="0">
                          <a:latin typeface="Cambria Math" panose="02040503050406030204" pitchFamily="18" charset="0"/>
                        </a:rPr>
                        <m:t>=</m:t>
                      </m:r>
                      <m:r>
                        <a:rPr lang="en-US" sz="1600" b="0" i="1" smtClean="0">
                          <a:latin typeface="Cambria Math" panose="02040503050406030204" pitchFamily="18" charset="0"/>
                        </a:rPr>
                        <m:t>𝐷</m:t>
                      </m:r>
                      <m:r>
                        <a:rPr lang="en-US" sz="1600" b="0" i="1" smtClean="0">
                          <a:latin typeface="Cambria Math" panose="02040503050406030204" pitchFamily="18" charset="0"/>
                        </a:rPr>
                        <m:t>[</m:t>
                      </m:r>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𝐵</m:t>
                          </m:r>
                        </m:sub>
                      </m:sSub>
                      <m:r>
                        <a:rPr lang="en-US" sz="1600" b="0" i="1" smtClean="0">
                          <a:latin typeface="Cambria Math" panose="02040503050406030204" pitchFamily="18" charset="0"/>
                        </a:rPr>
                        <m:t>,</m:t>
                      </m:r>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𝑈</m:t>
                              </m:r>
                            </m:e>
                            <m:sub>
                              <m:r>
                                <a:rPr lang="en-US" sz="1600" b="0" i="1" smtClean="0">
                                  <a:latin typeface="Cambria Math" panose="02040503050406030204" pitchFamily="18" charset="0"/>
                                </a:rPr>
                                <m:t>𝐵</m:t>
                              </m:r>
                            </m:sub>
                          </m:sSub>
                          <m:r>
                            <a:rPr lang="en-US" sz="1600" b="0" i="1" smtClean="0">
                              <a:latin typeface="Cambria Math" panose="02040503050406030204" pitchFamily="18" charset="0"/>
                            </a:rPr>
                            <m:t>,</m:t>
                          </m:r>
                          <m:r>
                            <a:rPr lang="en-US" sz="1600" b="0" i="1" smtClean="0">
                              <a:latin typeface="Cambria Math" panose="02040503050406030204" pitchFamily="18" charset="0"/>
                            </a:rPr>
                            <m:t>𝑀</m:t>
                          </m:r>
                        </m:e>
                      </m:d>
                      <m:r>
                        <a:rPr lang="en-US" sz="1600" b="0" i="1" smtClean="0">
                          <a:latin typeface="Cambria Math" panose="02040503050406030204" pitchFamily="18" charset="0"/>
                        </a:rPr>
                        <m:t>]</m:t>
                      </m:r>
                    </m:oMath>
                  </m:oMathPara>
                </a14:m>
                <a:endParaRPr lang="en-US" sz="1600" dirty="0"/>
              </a:p>
              <a:p>
                <a:pPr marL="0" indent="0" algn="ctr">
                  <a:buNone/>
                </a:pPr>
                <a:endParaRPr lang="en-US" sz="1600" dirty="0"/>
              </a:p>
              <a:p>
                <a:r>
                  <a:rPr lang="en-US" sz="1600" dirty="0"/>
                  <a:t>If attacker, Eve, were to sniff the transmission of the message and obtain Bob’s public key, it would be computationally infeasible for Eve to use this information to derive Bob’s private key</a:t>
                </a:r>
              </a:p>
              <a:p>
                <a:pPr lvl="1"/>
                <a:r>
                  <a:rPr lang="en-US" sz="1200" dirty="0"/>
                  <a:t>Relies on the fact that the keys rely on very large prime numbers, of which there are an infinite number</a:t>
                </a:r>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blipFill>
                <a:blip r:embed="rId5"/>
                <a:stretch>
                  <a:fillRect l="-523" t="-1280" b="-160"/>
                </a:stretch>
              </a:blipFill>
            </p:spPr>
            <p:txBody>
              <a:bodyPr/>
              <a:lstStyle/>
              <a:p>
                <a:r>
                  <a:rPr lang="en-US">
                    <a:noFill/>
                  </a:rPr>
                  <a:t> </a:t>
                </a:r>
              </a:p>
            </p:txBody>
          </p:sp>
        </mc:Fallback>
      </mc:AlternateContent>
      <p:sp>
        <p:nvSpPr>
          <p:cNvPr id="10" name="Date Placeholder 9"/>
          <p:cNvSpPr>
            <a:spLocks noGrp="1"/>
          </p:cNvSpPr>
          <p:nvPr>
            <p:ph type="dt" sz="half" idx="11"/>
          </p:nvPr>
        </p:nvSpPr>
        <p:spPr/>
        <p:txBody>
          <a:bodyPr/>
          <a:lstStyle/>
          <a:p>
            <a:endParaRPr lang="en-US"/>
          </a:p>
        </p:txBody>
      </p:sp>
      <p:pic>
        <p:nvPicPr>
          <p:cNvPr id="5" name="Picture 4" descr="Text, logo&#10;&#10;Description automatically generated">
            <a:extLst>
              <a:ext uri="{FF2B5EF4-FFF2-40B4-BE49-F238E27FC236}">
                <a16:creationId xmlns:a16="http://schemas.microsoft.com/office/drawing/2014/main" id="{02E6D6B6-4FDF-4CF0-A8B7-3B834BC7E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5735481"/>
            <a:ext cx="4129088" cy="1122519"/>
          </a:xfrm>
          <a:prstGeom prst="rect">
            <a:avLst/>
          </a:prstGeom>
        </p:spPr>
      </p:pic>
      <p:pic>
        <p:nvPicPr>
          <p:cNvPr id="4" name="Audio 3">
            <a:hlinkClick r:id="" action="ppaction://media"/>
            <a:extLst>
              <a:ext uri="{FF2B5EF4-FFF2-40B4-BE49-F238E27FC236}">
                <a16:creationId xmlns:a16="http://schemas.microsoft.com/office/drawing/2014/main" id="{C16B0587-DA8C-439D-914C-82C98896ED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33951372"/>
      </p:ext>
    </p:extLst>
  </p:cSld>
  <p:clrMapOvr>
    <a:masterClrMapping/>
  </p:clrMapOvr>
  <mc:AlternateContent xmlns:mc="http://schemas.openxmlformats.org/markup-compatibility/2006" xmlns:p14="http://schemas.microsoft.com/office/powerpoint/2010/main">
    <mc:Choice Requires="p14">
      <p:transition spd="slow" p14:dur="2000" advTm="65700"/>
    </mc:Choice>
    <mc:Fallback xmlns="">
      <p:transition spd="slow" advTm="65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0.6"/>
</p:tagLst>
</file>

<file path=ppt/theme/theme1.xml><?xml version="1.0" encoding="utf-8"?>
<a:theme xmlns:a="http://schemas.openxmlformats.org/drawingml/2006/main" name="Robertson Chapter 1">
  <a:themeElements>
    <a:clrScheme name="">
      <a:dk1>
        <a:srgbClr val="000000"/>
      </a:dk1>
      <a:lt1>
        <a:srgbClr val="000000"/>
      </a:lt1>
      <a:dk2>
        <a:srgbClr val="000000"/>
      </a:dk2>
      <a:lt2>
        <a:srgbClr val="5F5F5F"/>
      </a:lt2>
      <a:accent1>
        <a:srgbClr val="FFCC00"/>
      </a:accent1>
      <a:accent2>
        <a:srgbClr val="006600"/>
      </a:accent2>
      <a:accent3>
        <a:srgbClr val="AAAAAA"/>
      </a:accent3>
      <a:accent4>
        <a:srgbClr val="000000"/>
      </a:accent4>
      <a:accent5>
        <a:srgbClr val="FFE2AA"/>
      </a:accent5>
      <a:accent6>
        <a:srgbClr val="005C00"/>
      </a:accent6>
      <a:hlink>
        <a:srgbClr val="CC00CC"/>
      </a:hlink>
      <a:folHlink>
        <a:srgbClr val="990099"/>
      </a:folHlink>
    </a:clrScheme>
    <a:fontScheme name="Robertson Chapter 1">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obertson Chapter 1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clrMap bg1="dk2" tx1="lt1" bg2="dk1" tx2="lt2" accent1="accent1" accent2="accent2" accent3="accent3" accent4="accent4" accent5="accent5" accent6="accent6" hlink="hlink" folHlink="folHlink"/>
    </a:extraClrScheme>
    <a:extraClrScheme>
      <a:clrScheme name="Robertson Chapter 1 2">
        <a:dk1>
          <a:srgbClr val="000000"/>
        </a:dk1>
        <a:lt1>
          <a:srgbClr val="FFFFFF"/>
        </a:lt1>
        <a:dk2>
          <a:srgbClr val="FF9900"/>
        </a:dk2>
        <a:lt2>
          <a:srgbClr val="5F5F5F"/>
        </a:lt2>
        <a:accent1>
          <a:srgbClr val="FF9933"/>
        </a:accent1>
        <a:accent2>
          <a:srgbClr val="CC0066"/>
        </a:accent2>
        <a:accent3>
          <a:srgbClr val="FFFFFF"/>
        </a:accent3>
        <a:accent4>
          <a:srgbClr val="000000"/>
        </a:accent4>
        <a:accent5>
          <a:srgbClr val="FFCAAD"/>
        </a:accent5>
        <a:accent6>
          <a:srgbClr val="B9005C"/>
        </a:accent6>
        <a:hlink>
          <a:srgbClr val="CC00CC"/>
        </a:hlink>
        <a:folHlink>
          <a:srgbClr val="990099"/>
        </a:folHlink>
      </a:clrScheme>
      <a:clrMap bg1="lt1" tx1="dk1" bg2="lt2" tx2="dk2" accent1="accent1" accent2="accent2" accent3="accent3" accent4="accent4" accent5="accent5" accent6="accent6" hlink="hlink" folHlink="folHlink"/>
    </a:extraClrScheme>
    <a:extraClrScheme>
      <a:clrScheme name="Robertson Chapter 1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SYST489 Chapter 1 - Hart 2e</Template>
  <TotalTime>381</TotalTime>
  <Words>3069</Words>
  <Application>Microsoft Office PowerPoint</Application>
  <PresentationFormat>On-screen Show (4:3)</PresentationFormat>
  <Paragraphs>252</Paragraphs>
  <Slides>23</Slides>
  <Notes>23</Notes>
  <HiddenSlides>0</HiddenSlides>
  <MMClips>23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Cambria Math</vt:lpstr>
      <vt:lpstr>Times New Roman</vt:lpstr>
      <vt:lpstr>Wingdings</vt:lpstr>
      <vt:lpstr>Robertson Chapter 1</vt:lpstr>
      <vt:lpstr>Research Paper Final Presentation</vt:lpstr>
      <vt:lpstr>Contents</vt:lpstr>
      <vt:lpstr>Overview of Senior Design Project</vt:lpstr>
      <vt:lpstr>Research Area</vt:lpstr>
      <vt:lpstr>Research Area</vt:lpstr>
      <vt:lpstr>Introduction to Compression </vt:lpstr>
      <vt:lpstr>Introduction to Compression</vt:lpstr>
      <vt:lpstr>Introduction to Encryption</vt:lpstr>
      <vt:lpstr>Asymmetric Encryption </vt:lpstr>
      <vt:lpstr>Symmetric Encryption </vt:lpstr>
      <vt:lpstr>Symmetric Encryption </vt:lpstr>
      <vt:lpstr>Comparing the Two</vt:lpstr>
      <vt:lpstr>Combining the Two</vt:lpstr>
      <vt:lpstr>Choosing the Right Encryption</vt:lpstr>
      <vt:lpstr>Current Status of the Technology</vt:lpstr>
      <vt:lpstr>Current Status of the Technology</vt:lpstr>
      <vt:lpstr>Current Status of the Technology</vt:lpstr>
      <vt:lpstr>Technology Extension</vt:lpstr>
      <vt:lpstr>Technology Extension</vt:lpstr>
      <vt:lpstr>Practical Contribution of the Technology</vt:lpstr>
      <vt:lpstr>Conclusion</vt:lpstr>
      <vt:lpstr>Technology Paper Evaluation</vt:lpstr>
      <vt:lpstr>References</vt:lpstr>
    </vt:vector>
  </TitlesOfParts>
  <Company>NTL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altit</dc:creator>
  <cp:lastModifiedBy>James Cogswell</cp:lastModifiedBy>
  <cp:revision>31</cp:revision>
  <dcterms:created xsi:type="dcterms:W3CDTF">2013-10-11T17:23:38Z</dcterms:created>
  <dcterms:modified xsi:type="dcterms:W3CDTF">2022-06-29T22:25:02Z</dcterms:modified>
</cp:coreProperties>
</file>